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7.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8.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3"/>
  </p:notesMasterIdLst>
  <p:handoutMasterIdLst>
    <p:handoutMasterId r:id="rId44"/>
  </p:handoutMasterIdLst>
  <p:sldIdLst>
    <p:sldId id="292" r:id="rId5"/>
    <p:sldId id="275" r:id="rId6"/>
    <p:sldId id="297" r:id="rId7"/>
    <p:sldId id="281" r:id="rId8"/>
    <p:sldId id="276" r:id="rId9"/>
    <p:sldId id="278" r:id="rId10"/>
    <p:sldId id="311" r:id="rId11"/>
    <p:sldId id="305" r:id="rId12"/>
    <p:sldId id="337" r:id="rId13"/>
    <p:sldId id="338" r:id="rId14"/>
    <p:sldId id="310" r:id="rId15"/>
    <p:sldId id="312" r:id="rId16"/>
    <p:sldId id="313" r:id="rId17"/>
    <p:sldId id="314" r:id="rId18"/>
    <p:sldId id="318" r:id="rId19"/>
    <p:sldId id="320" r:id="rId20"/>
    <p:sldId id="322" r:id="rId21"/>
    <p:sldId id="309" r:id="rId22"/>
    <p:sldId id="325" r:id="rId23"/>
    <p:sldId id="336" r:id="rId24"/>
    <p:sldId id="299" r:id="rId25"/>
    <p:sldId id="300" r:id="rId26"/>
    <p:sldId id="301" r:id="rId27"/>
    <p:sldId id="302" r:id="rId28"/>
    <p:sldId id="303" r:id="rId29"/>
    <p:sldId id="304" r:id="rId30"/>
    <p:sldId id="326" r:id="rId31"/>
    <p:sldId id="327" r:id="rId32"/>
    <p:sldId id="328" r:id="rId33"/>
    <p:sldId id="330" r:id="rId34"/>
    <p:sldId id="329" r:id="rId35"/>
    <p:sldId id="332" r:id="rId36"/>
    <p:sldId id="331" r:id="rId37"/>
    <p:sldId id="333" r:id="rId38"/>
    <p:sldId id="334" r:id="rId39"/>
    <p:sldId id="335" r:id="rId40"/>
    <p:sldId id="288" r:id="rId41"/>
    <p:sldId id="289"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78D"/>
    <a:srgbClr val="0F253E"/>
    <a:srgbClr val="B83903"/>
    <a:srgbClr val="98432A"/>
    <a:srgbClr val="446992"/>
    <a:srgbClr val="AEC2D8"/>
    <a:srgbClr val="D84400"/>
    <a:srgbClr val="263E5A"/>
    <a:srgbClr val="D6E0EB"/>
    <a:srgbClr val="728D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82" d="100"/>
          <a:sy n="82" d="100"/>
        </p:scale>
        <p:origin x="720" y="7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Sameh" userId="0bcb6bd17af30f78" providerId="LiveId" clId="{59E4D76D-0115-4C83-AF56-00C960CCA2A0}"/>
    <pc:docChg chg="undo custSel modSld">
      <pc:chgData name="Mohamed Sameh" userId="0bcb6bd17af30f78" providerId="LiveId" clId="{59E4D76D-0115-4C83-AF56-00C960CCA2A0}" dt="2024-10-13T17:19:50.703" v="31" actId="1076"/>
      <pc:docMkLst>
        <pc:docMk/>
      </pc:docMkLst>
      <pc:sldChg chg="addSp delSp modSp mod">
        <pc:chgData name="Mohamed Sameh" userId="0bcb6bd17af30f78" providerId="LiveId" clId="{59E4D76D-0115-4C83-AF56-00C960CCA2A0}" dt="2024-10-13T17:19:50.703" v="31" actId="1076"/>
        <pc:sldMkLst>
          <pc:docMk/>
          <pc:sldMk cId="3897517187" sldId="299"/>
        </pc:sldMkLst>
        <pc:picChg chg="add del">
          <ac:chgData name="Mohamed Sameh" userId="0bcb6bd17af30f78" providerId="LiveId" clId="{59E4D76D-0115-4C83-AF56-00C960CCA2A0}" dt="2024-10-13T17:19:29.049" v="20" actId="22"/>
          <ac:picMkLst>
            <pc:docMk/>
            <pc:sldMk cId="3897517187" sldId="299"/>
            <ac:picMk id="3" creationId="{52563D60-0ECD-8FDE-5007-719F4ED052A4}"/>
          </ac:picMkLst>
        </pc:picChg>
        <pc:picChg chg="add del">
          <ac:chgData name="Mohamed Sameh" userId="0bcb6bd17af30f78" providerId="LiveId" clId="{59E4D76D-0115-4C83-AF56-00C960CCA2A0}" dt="2024-10-13T17:19:32.344" v="23" actId="22"/>
          <ac:picMkLst>
            <pc:docMk/>
            <pc:sldMk cId="3897517187" sldId="299"/>
            <ac:picMk id="5" creationId="{3B6E322B-74A5-ED9C-4D90-679BA195B438}"/>
          </ac:picMkLst>
        </pc:picChg>
        <pc:picChg chg="add mod">
          <ac:chgData name="Mohamed Sameh" userId="0bcb6bd17af30f78" providerId="LiveId" clId="{59E4D76D-0115-4C83-AF56-00C960CCA2A0}" dt="2024-10-13T17:19:50.703" v="31" actId="1076"/>
          <ac:picMkLst>
            <pc:docMk/>
            <pc:sldMk cId="3897517187" sldId="299"/>
            <ac:picMk id="7" creationId="{B18E06BD-3FB8-29E2-A978-15888344E1DD}"/>
          </ac:picMkLst>
        </pc:picChg>
        <pc:picChg chg="add del">
          <ac:chgData name="Mohamed Sameh" userId="0bcb6bd17af30f78" providerId="LiveId" clId="{59E4D76D-0115-4C83-AF56-00C960CCA2A0}" dt="2024-10-13T17:19:45.311" v="30" actId="478"/>
          <ac:picMkLst>
            <pc:docMk/>
            <pc:sldMk cId="3897517187" sldId="299"/>
            <ac:picMk id="10" creationId="{EF6E7E20-A42D-8EA2-FDFB-AA4CECF1109A}"/>
          </ac:picMkLst>
        </pc:picChg>
      </pc:sldChg>
      <pc:sldChg chg="addSp delSp modSp mod">
        <pc:chgData name="Mohamed Sameh" userId="0bcb6bd17af30f78" providerId="LiveId" clId="{59E4D76D-0115-4C83-AF56-00C960CCA2A0}" dt="2024-10-13T17:14:27.959" v="17" actId="14100"/>
        <pc:sldMkLst>
          <pc:docMk/>
          <pc:sldMk cId="3777355420" sldId="325"/>
        </pc:sldMkLst>
        <pc:picChg chg="add del mod">
          <ac:chgData name="Mohamed Sameh" userId="0bcb6bd17af30f78" providerId="LiveId" clId="{59E4D76D-0115-4C83-AF56-00C960CCA2A0}" dt="2024-10-13T17:14:13.414" v="10" actId="478"/>
          <ac:picMkLst>
            <pc:docMk/>
            <pc:sldMk cId="3777355420" sldId="325"/>
            <ac:picMk id="3" creationId="{C677EA30-8C37-A712-2860-9A2B43C5249C}"/>
          </ac:picMkLst>
        </pc:picChg>
        <pc:picChg chg="add mod">
          <ac:chgData name="Mohamed Sameh" userId="0bcb6bd17af30f78" providerId="LiveId" clId="{59E4D76D-0115-4C83-AF56-00C960CCA2A0}" dt="2024-10-13T17:14:27.959" v="17" actId="14100"/>
          <ac:picMkLst>
            <pc:docMk/>
            <pc:sldMk cId="3777355420" sldId="325"/>
            <ac:picMk id="7" creationId="{A514DFFB-C4BB-41BB-6D67-71E9A0D089F6}"/>
          </ac:picMkLst>
        </pc:picChg>
        <pc:picChg chg="del">
          <ac:chgData name="Mohamed Sameh" userId="0bcb6bd17af30f78" providerId="LiveId" clId="{59E4D76D-0115-4C83-AF56-00C960CCA2A0}" dt="2024-10-13T17:13:28.609" v="0" actId="478"/>
          <ac:picMkLst>
            <pc:docMk/>
            <pc:sldMk cId="3777355420" sldId="325"/>
            <ac:picMk id="8" creationId="{21707501-406B-7131-87EC-3BE27F4400F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10/13/2024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8:00:08.226"/>
    </inkml:context>
    <inkml:brush xml:id="br0">
      <inkml:brushProperty name="width" value="0.35" units="cm"/>
      <inkml:brushProperty name="height" value="0.35" units="cm"/>
      <inkml:brushProperty name="color" value="#0F253E"/>
    </inkml:brush>
  </inkml:definitions>
  <inkml:trace contextRef="#ctx0" brushRef="#br0">4749 4979 24575,'0'-1'0,"0"0"0,0 0 0,-1 0 0,1 0 0,0 0 0,0 0 0,-1 0 0,1 0 0,0 0 0,-1 0 0,1 0 0,-1 0 0,1 0 0,-1 0 0,1 0 0,-1 0 0,0 0 0,0 1 0,1-1 0,-1 0 0,0 1 0,0-1 0,-1 0 0,0-1 0,-1 1 0,1 0 0,-1 0 0,0 1 0,1-1 0,-1 1 0,0-1 0,1 1 0,-5 0 0,-1 0 0,0 0 0,0 1 0,0 1 0,0-1 0,-14 5 0,-183 94 0,133-62 0,1 3 0,51-28 0,0-1 0,-1-1 0,0-1 0,-23 8 0,7-7 0,1 2 0,-63 31 0,85-36 0,1 0 0,0 1 0,0 1 0,1 0 0,1 0 0,-1 1 0,2 1 0,0 0 0,-14 21 0,-18 39 0,29-47 0,-1-1 0,-1 0 0,-1-1 0,-25 28 0,34-44 0,1-2 0,-1 1 0,0-1 0,-1 0 0,1-1 0,-1 1 0,0-2 0,0 1 0,0-1 0,-16 4 0,1-3 0,-1 0 0,-37-1 0,-6 2 0,51-3 0,1 1 0,0 1 0,0 0 0,0 1 0,0 1 0,1 0 0,0 1 0,0 1 0,1 0 0,0 1 0,0 0 0,1 1 0,0 0 0,1 1 0,0 0 0,0 1 0,2 0 0,-1 1 0,2 0 0,-1 0 0,-11 30 0,17-38 0,1 1 0,-1-1 0,0 0 0,0 0 0,0 0 0,-1 0 0,0 0 0,0-1 0,0 0 0,0 1 0,-1-2 0,0 1 0,0 0 0,0-1 0,0 0 0,0 0 0,0-1 0,-1 1 0,0-1 0,1 0 0,-1-1 0,0 1 0,0-1 0,-6 0 0,-37 6 0,1 2 0,-66 21 0,87-22 0,0-1 0,0 0 0,-1-3 0,1 0 0,-1-1 0,0-2 0,0-1 0,0-1 0,-52-9 0,78 10 0,-120-28 0,105 23 0,1-1 0,0 0 0,1-1 0,-1-1 0,-16-12 0,-186-146 0,130 97 0,19 18 0,-132-116 0,173 147 0,-1 1 0,-1 2 0,0 1 0,-48-17 0,44 19 0,0-1 0,1-1 0,-52-36 0,-185-163 0,227 183 0,-210-164 0,204 154 0,-109-99 0,121 105 0,2-3 0,-32-43 0,57 67 0,1-1 0,1 0 0,0 0 0,-9-33 0,7 21 0,7 23 0,0 1 0,0 0 0,0 0 0,-1 0 0,0 0 0,1 1 0,-1-1 0,-1 1 0,1 0 0,0 0 0,-1 1 0,1-1 0,-1 1 0,-5-2 0,-25-16 0,-43-40 0,77 58 0,0 1 0,0 0 0,-1 0 0,1 0 0,0 0 0,0 0 0,-1 0 0,1 1 0,-1-1 0,1 0 0,-1 1 0,1-1 0,-3 0 0,4 1 0,-1 1 0,1-1 0,0 0 0,0 1 0,-1-1 0,1 0 0,0 1 0,0-1 0,0 0 0,-1 1 0,1-1 0,0 0 0,0 1 0,0-1 0,0 0 0,0 1 0,0-1 0,0 1 0,0-1 0,0 0 0,0 1 0,0-1 0,0 1 0,0-1 0,0 0 0,0 1 0,0-1 0,0 1 0,0-1 0,1 0 0,-1 1 0,0-1 0,23 52 0,-17-39 0,5 17 0,-2 0 0,-2 1 0,0-1 0,-2 1 0,2 51 0,-7-82 0,0 1 0,0-1 0,-1 1 0,1-1 0,0 1 0,0 0 0,0-1 0,0 1 0,0 0 0,1-1 0,-1 1 0,0 0 0,0-1 0,0 1 0,0 0 0,1-1 0,-1 1 0,0-1 0,1 1 0,-1-1 0,0 1 0,1 0 0,-1-1 0,1 1 0,-1-1 0,1 0 0,-1 1 0,1-1 0,-1 1 0,1-1 0,-1 0 0,1 1 0,-1-1 0,1 0 0,0 0 0,-1 1 0,1-1 0,0 0 0,-1 0 0,1 0 0,0 0 0,-1 0 0,1 0 0,1 0 0,0-1 0,1 0 0,-1 0 0,0 0 0,0-1 0,1 1 0,-1-1 0,0 1 0,0-1 0,-1 0 0,5-4 0,4-7 0,0-2 0,-1 1 0,0-1 0,-1-1 0,12-31 0,20-88 0,-34 111 0,-1 0 0,-2-1 0,0 1 0,-2-1 0,-2-32 0,-4 10 0,-19-84 0,12 70 0,-4 1 0,-2 0 0,-2 1 0,-47-91 0,52 122 0,-2 0 0,-1 1 0,-1 1 0,-40-43 0,50 60 0,1 0 0,0-1 0,0 1 0,1-2 0,1 1 0,-1-1 0,2 0 0,-1 0 0,-5-19 0,6 11 0,0-1 0,2-1 0,0 1 0,2 0 0,0-22 0,6-771 0,-6 753 0,0 18 0,5-55 0,-2 87 0,0-1 0,1 0 0,1 1 0,0-1 0,0 1 0,1 0 0,10-15 0,49-63 0,-60 83 0,31-39 0,-6 8 0,-1-1 0,34-60 0,6-52 0,-62 134 0,1 1 0,0 0 0,0 1 0,1 0 0,1 0 0,16-19 0,-5 12 0,0 1 0,40-29 0,48-43 0,11-6 0,-102 84 0,1 1 0,1 1 0,0 1 0,1 1 0,21-7 0,-6 2 0,57-29 0,14-7 0,-56 31 0,60-15 0,-77 26 0,-1-2 0,-1-1 0,0-1 0,0-2 0,-1-1 0,53-37 0,40-27 0,25-21 0,-27 14 0,132-71 0,-210 131 0,-22 14 0,1 1 0,0 0 0,0 2 0,1 1 0,0 0 0,1 2 0,-1 0 0,1 2 0,1 1 0,27-1 0,-27 4 0,0 1 0,-1-2 0,1 0 0,-1-1 0,1-2 0,-1-1 0,42-13 0,-53 12 0,1-1 0,-1-1 0,-1 0 0,1 0 0,-1-2 0,11-10 0,15-11 0,-29 23 0,0-1 0,-1 0 0,0 0 0,14-20 0,-18 22 0,0 0 0,1 0 0,0 1 0,1-1 0,-1 1 0,1 1 0,0-1 0,1 1 0,-1 0 0,1 0 0,0 1 0,0 0 0,8-4 0,-5 5 0,-1 1 0,1 0 0,-1 1 0,1-1 0,0 2 0,-1-1 0,1 2 0,0-1 0,-1 1 0,1 1 0,0-1 0,-1 2 0,0-1 0,1 1 0,15 8 0,7 6 0,-1 1 0,-1 1 0,28 24 0,-14-10 0,3 3 0,-1 3 0,54 60 0,-92-91-227,-1 1-1,0 0 1,0 0-1,-1 1 1,9 16-1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8:00:13.264"/>
    </inkml:context>
    <inkml:brush xml:id="br0">
      <inkml:brushProperty name="width" value="0.35" units="cm"/>
      <inkml:brushProperty name="height" value="0.35" units="cm"/>
      <inkml:brushProperty name="color" value="#0F253E"/>
    </inkml:brush>
  </inkml:definitions>
  <inkml:trace contextRef="#ctx0" brushRef="#br0">204 157 24575,'-10'-1'0,"1"-1"0,0 0 0,0-1 0,0 1 0,1-2 0,-1 1 0,1-2 0,-1 1 0,1-1 0,-8-6 0,-12-6 0,16 11 0,8 4 0,0 0 0,0 0 0,0 0 0,0 0 0,0 0 0,1-1 0,-1 0 0,1 1 0,-1-1 0,1-1 0,0 1 0,0 0 0,1-1 0,-1 1 0,1-1 0,-3-5 0,5 8 0,0 0 0,-1 0 0,1 0 0,0 1 0,0-1 0,0 0 0,0 0 0,0 0 0,0 0 0,0 0 0,1 1 0,-1-1 0,0 0 0,0 0 0,1 0 0,-1 1 0,0-1 0,1 0 0,-1 0 0,1 1 0,-1-1 0,1 0 0,-1 1 0,1-1 0,1 0 0,23-11 0,31 6 0,-29 8 0,0 1 0,-1 2 0,1 0 0,-1 2 0,0 0 0,33 16 0,-26-10 0,0-2 0,0-1 0,44 6 0,-58-13 0,1 0 0,-1 1 0,0 1 0,0 0 0,18 9 0,-27-9 0,0 1 0,0 0 0,0 0 0,-1 1 0,0 0 0,0 0 0,-1 1 0,0 1 0,14 17 0,-11-9 0,0-1 0,2-1 0,-1 0 0,2 0 0,0-1 0,1-1 0,0 0 0,32 19 0,-17-16 0,-1-2 0,2-1 0,0-2 0,1 0 0,-1-2 0,47 6 0,-66-14 0,-1 1 0,1 0 0,-1 1 0,1 1 0,-1-1 0,0 2 0,-1-1 0,1 2 0,-1-1 0,0 1 0,0 1 0,17 15 0,10 16 0,0 3 0,-3 1 0,-2 1 0,47 83 0,-72-113 43,-1 0 0,0 1-1,-1 0 1,0 0 0,-1 0-1,-1 1 1,3 20 0,-5-27-92,-1 0 0,0 0 0,0 0 1,-1 0-1,0 0 0,-4 15 0,4-20-42,-1 1 0,1 0 0,-1 0 0,0-1 0,0 1 0,0-1 0,-1 1 0,1-1 0,-1 0 0,0 0 0,0 0 0,0 0 0,0 0 0,-3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8:10:08.081"/>
    </inkml:context>
    <inkml:brush xml:id="br0">
      <inkml:brushProperty name="width" value="0.35" units="cm"/>
      <inkml:brushProperty name="height" value="0.35" units="cm"/>
      <inkml:brushProperty name="color" value="#0F253E"/>
    </inkml:brush>
  </inkml:definitions>
  <inkml:trace contextRef="#ctx0" brushRef="#br0">9825 2155 24575,'-80'-2'0,"-86"-12"0,131 10 0,0-2 0,0-1 0,1-2 0,-53-20 0,52 17 0,0 1 0,0 3 0,-1 0 0,0 3 0,-43-2 0,-13-3 0,71 6 0,1-1 0,-24-8 0,24 6 0,0 1 0,-27-4 0,-38 3 0,-133 7 0,91 3 0,121-3 0,-388-17 0,265 7 0,-172 8 0,147 4 0,66 2 0,-105 18 0,37 14 0,115-24 0,-1-1 0,-73 8 0,79-15 0,1 3 0,0 1 0,-44 15 0,-15 5 0,43-17 0,-2-2 0,-66 3 0,-108-9 0,51-17 0,27 2 0,128 10 0,0-2 0,0 0 0,-39-13 0,36 10 0,1 1 0,-44-7 0,-194 10 0,146 5 0,53 1 0,0 2 0,0 2 0,0 4 0,-70 21 0,68-17 0,-1-2 0,-1-3 0,-69 1 0,-199-11 0,149-2 0,-1122 2 0,1120-13 0,35 0 0,126 11 0,1-2 0,0 0 0,0-2 0,-44-17 0,42 13 0,-1 2 0,0 0 0,-40-4 0,-252 8 0,166 7 0,-1025-3 0,1173 0 0,-3 0 0,0 0 0,-1-1 0,1 0 0,-1 0 0,-11-3 0,19 3 0,0 0 0,-1 0 0,1 0 0,0 0 0,-1-1 0,1 1 0,0-1 0,0 1 0,0-1 0,0 0 0,0 1 0,1-1 0,-1 0 0,0 0 0,1-1 0,-1 1 0,1 0 0,0 0 0,0-1 0,0 1 0,0 0 0,0-1 0,1 1 0,-2-5 0,2-7 0,0 0 0,0 0 0,2 0 0,-1 0 0,2 0 0,0 0 0,1 0 0,9-24 0,-4 14 0,6-39 0,-11 46 0,-2-1 0,0 0 0,-1 0 0,0 0 0,-2 0 0,0 1 0,-1-1 0,-1 0 0,-1 1 0,0-1 0,-1 1 0,-1 0 0,-1 1 0,-15-29 0,-18-15 0,23 36 0,1-1 0,-22-44 0,33 55 0,0 1 0,2-1 0,-1 0 0,2 0 0,-2-28 0,6-77 0,0 58 0,-15-141 0,0 34 0,14 151 0,0-1 0,2 1 0,0 0 0,1 0 0,7-21 0,7-29 0,-16 53 0,2-1 0,0 1 0,0 0 0,2 1 0,-1-1 0,2 1 0,13-23 0,-15 30 0,0 0 0,0 1 0,0-1 0,1 1 0,0 0 0,0 0 0,0 1 0,1 0 0,-1 0 0,1 0 0,0 1 0,0 0 0,0 0 0,0 1 0,1 0 0,13-2 0,32-6 0,0-2 0,-1-2 0,75-31 0,-112 40 0,1 0 0,-1 1 0,1 1 0,0 0 0,25-1 0,82 6 0,-55 0 0,158-3 0,137 4 0,-260 9 0,8 0 0,476-9 0,-301-5 0,-119 0 0,188 4 0,-230 11 0,38 0 0,300-14 0,-205-23 0,-137 0 0,-78 14 0,74-8 0,-20 15 0,-63 3 0,-1-1 0,1-1 0,61-14 0,-46 5 0,1 2 0,98-6 0,104 16 0,-103 2 0,140-19 0,-166 6 0,152 8 0,-138 4 0,-107-4 0,0-1 0,-1-1 0,42-12 0,-35 7 0,65-7 0,317 12 0,-213 7 0,986-3 0,-1018 13 0,-10 0 0,-84-13 0,-22-1 0,73 8 0,-113-5 0,1 1 0,-1 1 0,0 0 0,0 2 0,0 0 0,-1 0 0,0 2 0,22 12 0,143 97 0,-174-113 0,-1 1 0,1 0 0,-1 0 0,8 8 0,-14-12 0,1-1 0,0 1 0,-1-1 0,1 1 0,0 0 0,-1-1 0,1 1 0,-1 0 0,1 0 0,-1-1 0,1 1 0,-1 0 0,0 0 0,1 0 0,-1 0 0,0 0 0,0-1 0,1 1 0,-1 0 0,0 0 0,0 0 0,0 0 0,0 0 0,0 0 0,0 0 0,-1-1 0,1 1 0,0 0 0,0 0 0,-1 0 0,1 0 0,0 0 0,-1-1 0,1 1 0,-1 0 0,1 0 0,-1-1 0,1 1 0,-1 0 0,0-1 0,1 1 0,-1 0 0,0-1 0,1 1 0,-1-1 0,0 1 0,0-1 0,0 0 0,1 1 0,-3-1 0,-7 4 0,-1-1 0,0-1 0,0 0 0,0 0 0,0-1 0,-22-1 0,17 0 0,0 0 0,1 2 0,-17 2 0,-23 9 0,6-2 0,-75 26 0,102-30 0,-1 0 0,-1-1 0,1-1 0,-1-1 0,-28 0 0,-125-4 0,79-3 0,72 3 0,-410 16 0,292-5 0,-178-9 0,149-4 0,124-2 0,0-2 0,1-2 0,-81-23 0,107 24 0,0-2 0,-24-11 0,31 12 0,-2 0 0,1 2 0,0 0 0,-1 1 0,-20-4 0,15 6 0,-112-20 0,73 10 0,0 3 0,-1 3 0,0 3 0,0 2 0,-77 8 0,95 0 0,1 1 0,0 2 0,-64 22 0,68-18 0,-1-1 0,0-3 0,0-1 0,-51 3 0,-86-10 0,144-3 0,0-2 0,0-1 0,-41-11 0,-110-33 0,101 28 220,62 16-418,-1 0 0,1-1 0,0-1 0,1-1-1,0 0 1,0-2 0,-20-13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8:10:17.948"/>
    </inkml:context>
    <inkml:brush xml:id="br0">
      <inkml:brushProperty name="width" value="0.35" units="cm"/>
      <inkml:brushProperty name="height" value="0.35" units="cm"/>
      <inkml:brushProperty name="color" value="#0F253E"/>
    </inkml:brush>
  </inkml:definitions>
  <inkml:trace contextRef="#ctx0" brushRef="#br0">165 1 24575,'-12'0'0,"-1"0"0,1 1 0,0 0 0,-1 1 0,-17 5 0,26-6 0,1 0 0,-1 1 0,1 0 0,-1 0 0,1 0 0,0 0 0,0 0 0,0 1 0,0-1 0,0 1 0,1 0 0,-1 0 0,1 0 0,-1 0 0,1 0 0,0 0 0,0 1 0,1-1 0,-1 1 0,1-1 0,-2 7 0,-2 17 0,1 1 0,1 0 0,2-1 0,0 1 0,5 36 0,-1 0 0,0 201 0,-2-241 0,2-1 0,1-1 0,1 1 0,0 0 0,2-1 0,1 0 0,1-1 0,0 0 0,2 0 0,0-1 0,1 0 0,1-1 0,25 28 0,-20-26 0,22 37 0,-8-12 0,-21-29 0,-1 0 0,-1 0 0,-1 1 0,0 0 0,-2 0 0,0 0 0,0 1 0,4 34 0,-3 3 0,-1 98 0,-6-133 0,0 4 0,-5 43 0,4-60 0,-1 1 0,0 0 0,-1-1 0,0 1 0,0-1 0,0 0 0,-2 0 0,-6 11 0,-6 6 0,2 1 0,-13 28 0,22-42 0,1 1 0,1-1 0,0 1 0,0 0 0,1 0 0,-2 26 0,6-37 0,-1 1 0,0 0 0,1-1 0,-1 1 0,1 0 0,0-1 0,0 1 0,0-1 0,0 1 0,0-1 0,0 0 0,1 1 0,-1-1 0,1 0 0,0 0 0,-1 0 0,1 0 0,0 0 0,0-1 0,0 1 0,1 0 0,-1-1 0,0 0 0,1 1 0,-1-1 0,1 0 0,-1 0 0,1 0 0,-1-1 0,1 1 0,4 0 0,10 2 0,0-1 0,0-1 0,30-1 0,-36 0 0,455-7 0,-278-6 0,-7 0 0,674 14 0,-823-3 0,1-1 0,-1-2 0,39-11 0,-33 7 0,63-7 0,-63 14 0,0-2 0,55-13 0,-18-1 0,0 3 0,1 4 0,0 3 0,101 2 0,538 8 0,-688-4 0,1-1 0,-1-1 0,47-13 0,-45 9 0,1 1 0,56-5 0,335 11 0,-198 4 0,386-3 0,-585 1 0,0 2 0,0 1 0,-1 1 0,1 1 0,33 13 0,-30-9 0,-1-2 0,1-1 0,47 6 0,253-10 0,-165-5 0,8043 2 0,-8177 1 0,1 2 0,-1 1 0,0 1 0,0 2 0,47 17 0,-21-8 0,0-2 0,1-2 0,0-4 0,64 3 0,228-9 0,-163-5 0,1152 3 0,-1348 1 19,1 1 0,-1 0 0,1 1-1,0 0 1,-14 6 0,-8 2-1497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8:10:24.659"/>
    </inkml:context>
    <inkml:brush xml:id="br0">
      <inkml:brushProperty name="width" value="0.35" units="cm"/>
      <inkml:brushProperty name="height" value="0.35" units="cm"/>
      <inkml:brushProperty name="color" value="#0F253E"/>
    </inkml:brush>
  </inkml:definitions>
  <inkml:trace contextRef="#ctx0" brushRef="#br0">15013 521 24575,'-19'0'0,"1"0"0,0-2 0,-1 0 0,1-1 0,1-1 0,-1-1 0,0 0 0,1-2 0,0 0 0,1 0 0,-1-2 0,1 0 0,-22-17 0,12 7 0,-49-27 0,64 40 0,0 1 0,-1 1 0,0 0 0,1 0 0,-1 1 0,-1 1 0,-20-2 0,-276 3 0,143 4 0,-175 13 0,255-6 0,312-8 0,-192-4 0,0-2 0,0-1 0,0-2 0,54-18 0,-81 23 0,43-17 0,70-16 0,-104 32 0,1 0 0,0 1 0,0 0 0,0 2 0,0 0 0,0 1 0,-1 0 0,26 6 0,92 34 0,-96-27 0,1-2 0,1-2 0,0-1 0,78 6 0,-78-14 0,236 11 0,-52-3 0,-127-7 0,-208 1 0,-195 30 0,274-29 0,-254 53 0,62-10 0,136-37 0,-1-4 0,-143-8 0,82-1 0,100 3 0,-327-16 0,270 4 0,37 6 0,1-3 0,-74-21 0,64 13 0,60 14 0,0-1 0,1 0 0,-1-1 0,1-2 0,0 1 0,0-2 0,-20-12 0,-40-27 0,-2 3 0,-134-53 0,169 80 0,-77-19 0,-20-6 0,96 26 0,0 2 0,-1 2 0,-60-7 0,-65-7 0,110 14 0,-105-5 0,-469 16 0,285 3 0,178-3 0,-538 22 0,245 29 0,334-40 0,-162-9 0,132-3 0,-252 2 0,388 1 0,0 2 0,0 1 0,-46 13 0,42-9 0,-1-1 0,-33 3 0,-303-6 0,189-7 0,-2097 3 0,2109-12 0,52 1 0,77 7 0,1-2 0,-41-11 0,41 7 0,-1 3 0,-40-4 0,-315 8 0,202 6 0,-2495-3 0,2480 13 0,18 1 0,-295-13 0,226-2 0,248 1 27,-1 2-1,1-1 1,0 1-1,0 0 0,1 1 1,-1-1-1,1 2 1,-1-1-1,1 1 1,-12 8-1,8-5-440,0-1 0,0 0 0,-18 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8:10:30.696"/>
    </inkml:context>
    <inkml:brush xml:id="br0">
      <inkml:brushProperty name="width" value="0.35" units="cm"/>
      <inkml:brushProperty name="height" value="0.35" units="cm"/>
      <inkml:brushProperty name="color" value="#0F253E"/>
    </inkml:brush>
  </inkml:definitions>
  <inkml:trace contextRef="#ctx0" brushRef="#br0">1 1 24575,'517'0'0,"-507"1"0,0 0 0,0 1 0,0 0 0,-1 1 0,1 0 0,0 0 0,-1 1 0,0 1 0,12 6 0,-8-3 0,0-2 0,1 0 0,20 6 0,124 39 0,-18-5 0,-107-39 0,-1-1 0,1-1 0,42 1 0,101-8 0,-71-1 0,1759 1 0,-959 3 0,-745-14 0,-20 0 0,599 10 0,-377 5 0,2147-2 0,-2478-1 0,1-3 0,-1 0 0,44-13 0,-42 9 0,0 1 0,55-4 0,401 10 0,-227 3 0,1505-2 0,-1208 13 0,-73-1 0,1782-9 0,-1166-5 0,-919-11 0,-28 0 0,143-3 0,-166 7 0,-82 8 0,0-3 0,63-13 0,-51 5 0,1 3 0,83-3 0,129 13 0,-111 1 0,1311-2 0,-1461 0 46,-1 2 1,1-1-1,0 2 0,-1 0 0,1 0 1,24 12-1,74 42-821,-78-38-139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2T12:57:53.608"/>
    </inkml:context>
    <inkml:brush xml:id="br0">
      <inkml:brushProperty name="width" value="0.35" units="cm"/>
      <inkml:brushProperty name="height" value="0.35" units="cm"/>
      <inkml:brushProperty name="color" value="#0F253E"/>
    </inkml:brush>
  </inkml:definitions>
  <inkml:trace contextRef="#ctx0" brushRef="#br0">1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2T12:57:53.608"/>
    </inkml:context>
    <inkml:brush xml:id="br0">
      <inkml:brushProperty name="width" value="0.35" units="cm"/>
      <inkml:brushProperty name="height" value="0.35" units="cm"/>
      <inkml:brushProperty name="color" value="#0F253E"/>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10/13/2024</a:t>
            </a:fld>
            <a:endParaRPr lang="en-US"/>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A84FF-583D-D910-3048-E6496B216D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97227-DA45-7EBC-CC92-0756A3D5E767}"/>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542A558F-8947-C063-6F39-154A9C609F70}"/>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4B6EB4C-D28E-4890-EB96-E9621AB56725}"/>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18</a:t>
            </a:fld>
            <a:endParaRPr lang="en-US" altLang="zh-CN" noProof="0" dirty="0"/>
          </a:p>
        </p:txBody>
      </p:sp>
    </p:spTree>
    <p:extLst>
      <p:ext uri="{BB962C8B-B14F-4D97-AF65-F5344CB8AC3E}">
        <p14:creationId xmlns:p14="http://schemas.microsoft.com/office/powerpoint/2010/main" val="1057020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9BBB4-15BD-D60D-0581-24DB80B6A2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C71D30-0264-559E-0F53-FF0571904BBD}"/>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497BACF0-761F-3FB7-5B67-E0DB2C5144A6}"/>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1BE6083-17E4-40A9-7A2F-95A921C8441B}"/>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19</a:t>
            </a:fld>
            <a:endParaRPr lang="en-US" altLang="zh-CN" noProof="0" dirty="0"/>
          </a:p>
        </p:txBody>
      </p:sp>
    </p:spTree>
    <p:extLst>
      <p:ext uri="{BB962C8B-B14F-4D97-AF65-F5344CB8AC3E}">
        <p14:creationId xmlns:p14="http://schemas.microsoft.com/office/powerpoint/2010/main" val="21161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DDEDA-2C85-24F2-DA5C-722CF41D7D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67E2CD-0630-8738-1DF0-318A870E9547}"/>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638BF697-1FE6-D05B-532A-D4E5D21C060C}"/>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3EDF12F-FF8F-FC13-E8A2-4ED1F622DB11}"/>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20</a:t>
            </a:fld>
            <a:endParaRPr lang="en-US" altLang="zh-CN" noProof="0" dirty="0"/>
          </a:p>
        </p:txBody>
      </p:sp>
    </p:spTree>
    <p:extLst>
      <p:ext uri="{BB962C8B-B14F-4D97-AF65-F5344CB8AC3E}">
        <p14:creationId xmlns:p14="http://schemas.microsoft.com/office/powerpoint/2010/main" val="2104213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BD30E-AA70-1F1D-A878-F4B740E95B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38E182-7C73-BF10-077B-6DD29E4F0C8D}"/>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11268CCF-21EF-52BD-B278-8809607E5AF2}"/>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0856508C-B501-CBF8-694F-92F2C37AE838}"/>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21</a:t>
            </a:fld>
            <a:endParaRPr lang="en-US" altLang="zh-CN" noProof="0" dirty="0"/>
          </a:p>
        </p:txBody>
      </p:sp>
    </p:spTree>
    <p:extLst>
      <p:ext uri="{BB962C8B-B14F-4D97-AF65-F5344CB8AC3E}">
        <p14:creationId xmlns:p14="http://schemas.microsoft.com/office/powerpoint/2010/main" val="624190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AEBF5-3CF7-EA19-810A-ADA2A8FE82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6EAA5C-EE73-A2CE-B1F7-3A5B2256CC26}"/>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D074D677-1890-AAD1-0E8B-0723D1CC964F}"/>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1670190E-A1D1-AB58-C875-E5DEE681E2C1}"/>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22</a:t>
            </a:fld>
            <a:endParaRPr lang="en-US" altLang="zh-CN" noProof="0" dirty="0"/>
          </a:p>
        </p:txBody>
      </p:sp>
    </p:spTree>
    <p:extLst>
      <p:ext uri="{BB962C8B-B14F-4D97-AF65-F5344CB8AC3E}">
        <p14:creationId xmlns:p14="http://schemas.microsoft.com/office/powerpoint/2010/main" val="4267533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DB4CA-E629-6F85-6B03-1789D6C1A6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9AC6C-A28E-141B-D52B-E9526CD2B252}"/>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91895A79-3535-8C82-6912-DBCF572EEAF6}"/>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08CA39BE-5AF5-17F9-A665-6D1E2B4FA847}"/>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23</a:t>
            </a:fld>
            <a:endParaRPr lang="en-US" altLang="zh-CN" noProof="0" dirty="0"/>
          </a:p>
        </p:txBody>
      </p:sp>
    </p:spTree>
    <p:extLst>
      <p:ext uri="{BB962C8B-B14F-4D97-AF65-F5344CB8AC3E}">
        <p14:creationId xmlns:p14="http://schemas.microsoft.com/office/powerpoint/2010/main" val="834172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4DE64-23E8-CC64-42CD-D865039C27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6580D2-28D8-3A7B-7ECF-E1B2CD04C39C}"/>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C0703884-E86E-5197-5831-BA91FB679DC0}"/>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061F27E-5D15-3F6E-73E4-6ABA4B04063A}"/>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24</a:t>
            </a:fld>
            <a:endParaRPr lang="en-US" altLang="zh-CN" noProof="0" dirty="0"/>
          </a:p>
        </p:txBody>
      </p:sp>
    </p:spTree>
    <p:extLst>
      <p:ext uri="{BB962C8B-B14F-4D97-AF65-F5344CB8AC3E}">
        <p14:creationId xmlns:p14="http://schemas.microsoft.com/office/powerpoint/2010/main" val="1480157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1D246-773B-036D-CD06-7469DDA171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B38E76-C4A0-ED28-11F7-C8287D622FDB}"/>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B7DEAFD9-0D61-A5D3-092D-1D790FC1FB7C}"/>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EEE5BBE-9ED8-48A1-3F43-A08603488EDC}"/>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25</a:t>
            </a:fld>
            <a:endParaRPr lang="en-US" altLang="zh-CN" noProof="0" dirty="0"/>
          </a:p>
        </p:txBody>
      </p:sp>
    </p:spTree>
    <p:extLst>
      <p:ext uri="{BB962C8B-B14F-4D97-AF65-F5344CB8AC3E}">
        <p14:creationId xmlns:p14="http://schemas.microsoft.com/office/powerpoint/2010/main" val="946829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F6440-EEC0-C2AE-5AB2-55252D9023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CBCE6E-308B-32B6-62D5-2F72E532D4BA}"/>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9137D235-1A4F-BA4F-BBBA-BBB035B67EA9}"/>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E0879A0-2515-0751-E67C-5325313206CE}"/>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26</a:t>
            </a:fld>
            <a:endParaRPr lang="en-US" altLang="zh-CN" noProof="0" dirty="0"/>
          </a:p>
        </p:txBody>
      </p:sp>
    </p:spTree>
    <p:extLst>
      <p:ext uri="{BB962C8B-B14F-4D97-AF65-F5344CB8AC3E}">
        <p14:creationId xmlns:p14="http://schemas.microsoft.com/office/powerpoint/2010/main" val="3343483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6F8F8-3782-A451-4382-8EF16E6F4D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FD0662-7B6B-ECC9-73B2-616B5D0CF50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8EA6413B-E876-2584-94FA-2D1F5BB17250}"/>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49F1E73-CE0A-17C7-FE52-56735717FEB4}"/>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27</a:t>
            </a:fld>
            <a:endParaRPr lang="en-US" altLang="zh-CN" noProof="0" dirty="0"/>
          </a:p>
        </p:txBody>
      </p:sp>
    </p:spTree>
    <p:extLst>
      <p:ext uri="{BB962C8B-B14F-4D97-AF65-F5344CB8AC3E}">
        <p14:creationId xmlns:p14="http://schemas.microsoft.com/office/powerpoint/2010/main" val="1688110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2584862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5D9D4-A952-188A-2C97-A8E1A874C0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6F90E5-3F65-6F99-B90B-67C0C2DF9CC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157C5A78-66CA-642D-85C3-EBC189EBDE69}"/>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72865AE-EB37-68A6-BC09-3463B331240A}"/>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28</a:t>
            </a:fld>
            <a:endParaRPr lang="en-US" altLang="zh-CN" noProof="0" dirty="0"/>
          </a:p>
        </p:txBody>
      </p:sp>
    </p:spTree>
    <p:extLst>
      <p:ext uri="{BB962C8B-B14F-4D97-AF65-F5344CB8AC3E}">
        <p14:creationId xmlns:p14="http://schemas.microsoft.com/office/powerpoint/2010/main" val="3214998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0CB0A-5C61-16CF-FBB9-7B2E3BB028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AF75FB-8C5A-D3BD-B357-E4C3EB047E3E}"/>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1A335ABC-9F2F-C888-C326-04E520FDA55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86A4DD0-1571-45D6-2F6C-159C7AA599AF}"/>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29</a:t>
            </a:fld>
            <a:endParaRPr lang="en-US" altLang="zh-CN" noProof="0" dirty="0"/>
          </a:p>
        </p:txBody>
      </p:sp>
    </p:spTree>
    <p:extLst>
      <p:ext uri="{BB962C8B-B14F-4D97-AF65-F5344CB8AC3E}">
        <p14:creationId xmlns:p14="http://schemas.microsoft.com/office/powerpoint/2010/main" val="1943061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D3C7D-75C5-2FFA-7A02-067551C26D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C91524-C4A9-EE91-3B1F-9BFE5DB05CEB}"/>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6FA46F07-A1EC-AFF0-AA2C-3CD05402A0E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011FC1AF-704E-2DD6-0770-79DE063A7CFE}"/>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30</a:t>
            </a:fld>
            <a:endParaRPr lang="en-US" altLang="zh-CN" noProof="0" dirty="0"/>
          </a:p>
        </p:txBody>
      </p:sp>
    </p:spTree>
    <p:extLst>
      <p:ext uri="{BB962C8B-B14F-4D97-AF65-F5344CB8AC3E}">
        <p14:creationId xmlns:p14="http://schemas.microsoft.com/office/powerpoint/2010/main" val="1951621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857F2-527D-10B4-CF4D-7DB62FA179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F591F8-47D1-7965-10B0-A4CD77632ADC}"/>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5F9E7F63-A093-D0AA-6169-A779BCE430AE}"/>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6B5505B-468A-5BCC-67A2-54DD6754AEC8}"/>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31</a:t>
            </a:fld>
            <a:endParaRPr lang="en-US" altLang="zh-CN" noProof="0" dirty="0"/>
          </a:p>
        </p:txBody>
      </p:sp>
    </p:spTree>
    <p:extLst>
      <p:ext uri="{BB962C8B-B14F-4D97-AF65-F5344CB8AC3E}">
        <p14:creationId xmlns:p14="http://schemas.microsoft.com/office/powerpoint/2010/main" val="648361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77CBA-82EE-450B-D549-4402DC627A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E8AF7F-2416-64BB-A19D-0BEA8C9285DE}"/>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7CF9311-2A29-B40C-2620-4775965A3CAC}"/>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51B3A1A-FF9A-50C8-2F4F-EAC1D6C1F437}"/>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32</a:t>
            </a:fld>
            <a:endParaRPr lang="en-US" altLang="zh-CN" noProof="0" dirty="0"/>
          </a:p>
        </p:txBody>
      </p:sp>
    </p:spTree>
    <p:extLst>
      <p:ext uri="{BB962C8B-B14F-4D97-AF65-F5344CB8AC3E}">
        <p14:creationId xmlns:p14="http://schemas.microsoft.com/office/powerpoint/2010/main" val="1044894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69918-58A4-DE16-BB74-F2B6C32659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655D41-FF07-C9B7-5E1B-355C83B9E127}"/>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7D808995-1569-3F0E-9ACE-B943C9BFD8C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2F5F6A4-BF7A-B477-56F4-3BCDEC5965CE}"/>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33</a:t>
            </a:fld>
            <a:endParaRPr lang="en-US" altLang="zh-CN" noProof="0" dirty="0"/>
          </a:p>
        </p:txBody>
      </p:sp>
    </p:spTree>
    <p:extLst>
      <p:ext uri="{BB962C8B-B14F-4D97-AF65-F5344CB8AC3E}">
        <p14:creationId xmlns:p14="http://schemas.microsoft.com/office/powerpoint/2010/main" val="27256110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2DF28-BF17-B3FC-3D6A-6E0A76DF75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4C11DC-7D51-9991-C719-9FB54AD2B5E6}"/>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E5782C06-B61D-6371-CEEC-75E661AEBBB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9015131-CA97-AA47-4EF6-BAB69C5F3576}"/>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34</a:t>
            </a:fld>
            <a:endParaRPr lang="en-US" altLang="zh-CN" noProof="0" dirty="0"/>
          </a:p>
        </p:txBody>
      </p:sp>
    </p:spTree>
    <p:extLst>
      <p:ext uri="{BB962C8B-B14F-4D97-AF65-F5344CB8AC3E}">
        <p14:creationId xmlns:p14="http://schemas.microsoft.com/office/powerpoint/2010/main" val="567947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28A58-8816-A267-F19C-C30B455B0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FA28D8-75CB-D11D-4B88-8927816323DF}"/>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D005139-B1F7-B148-5196-54EBBE8C89C4}"/>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D53739C-2255-63D9-7B79-12036BA0346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35</a:t>
            </a:fld>
            <a:endParaRPr lang="en-US" altLang="zh-CN" noProof="0" dirty="0"/>
          </a:p>
        </p:txBody>
      </p:sp>
    </p:spTree>
    <p:extLst>
      <p:ext uri="{BB962C8B-B14F-4D97-AF65-F5344CB8AC3E}">
        <p14:creationId xmlns:p14="http://schemas.microsoft.com/office/powerpoint/2010/main" val="747830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C10F8-3947-E878-556B-0DD7AA5B1B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294485-A705-A0DD-E36B-4B23D508B41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46836481-AEB0-0983-E9A4-BB27F2490FFB}"/>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054223A0-4D05-10A2-873A-F03887DACFE5}"/>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36</a:t>
            </a:fld>
            <a:endParaRPr lang="en-US" altLang="zh-CN" noProof="0" dirty="0"/>
          </a:p>
        </p:txBody>
      </p:sp>
    </p:spTree>
    <p:extLst>
      <p:ext uri="{BB962C8B-B14F-4D97-AF65-F5344CB8AC3E}">
        <p14:creationId xmlns:p14="http://schemas.microsoft.com/office/powerpoint/2010/main" val="57252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37</a:t>
            </a:fld>
            <a:endParaRPr lang="en-US" altLang="zh-CN" noProof="0" dirty="0"/>
          </a:p>
        </p:txBody>
      </p:sp>
    </p:spTree>
    <p:extLst>
      <p:ext uri="{BB962C8B-B14F-4D97-AF65-F5344CB8AC3E}">
        <p14:creationId xmlns:p14="http://schemas.microsoft.com/office/powerpoint/2010/main" val="407446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A0C25-4178-BF6F-0444-4365623C5F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3635BC-DDCE-1B4A-3BB5-DBDCA29311B4}"/>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53D9B650-046D-9C4F-A860-14AC578639C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9F731690-6FD1-41A1-E21D-AF9B6F1DEE0C}"/>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3</a:t>
            </a:fld>
            <a:endParaRPr lang="en-US" altLang="zh-CN" dirty="0"/>
          </a:p>
        </p:txBody>
      </p:sp>
    </p:spTree>
    <p:extLst>
      <p:ext uri="{BB962C8B-B14F-4D97-AF65-F5344CB8AC3E}">
        <p14:creationId xmlns:p14="http://schemas.microsoft.com/office/powerpoint/2010/main" val="655860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38</a:t>
            </a:fld>
            <a:endParaRPr lang="en-US" altLang="zh-CN" noProof="0" dirty="0"/>
          </a:p>
        </p:txBody>
      </p:sp>
    </p:spTree>
    <p:extLst>
      <p:ext uri="{BB962C8B-B14F-4D97-AF65-F5344CB8AC3E}">
        <p14:creationId xmlns:p14="http://schemas.microsoft.com/office/powerpoint/2010/main" val="1416909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4</a:t>
            </a:fld>
            <a:endParaRPr lang="en-US" altLang="zh-CN" dirty="0"/>
          </a:p>
        </p:txBody>
      </p:sp>
    </p:spTree>
    <p:extLst>
      <p:ext uri="{BB962C8B-B14F-4D97-AF65-F5344CB8AC3E}">
        <p14:creationId xmlns:p14="http://schemas.microsoft.com/office/powerpoint/2010/main" val="1077465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2417231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C6413-03C5-8DDB-8714-7E8F403FDC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7897CE-036B-0A0F-A7CF-2E013E265B0E}"/>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D7267AFA-D318-A6A3-A2C7-4B08790A326D}"/>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CB5E6C-A1E5-6698-5D96-D99AC49BEC28}"/>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1837086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85188-D9CC-DD9F-5ED1-330B0C66E3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43A477-0967-DFFF-CACD-931D82A8207C}"/>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B67832DC-CEA7-8E1C-89E9-1133E591D36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29AF5FA-D137-1446-DC1B-458E220C2ADC}"/>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1517966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8F02C-BF5C-2189-1B47-DF0C926F58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0A9BC6-9320-0156-0016-6F61E6C8604C}"/>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05DBC6D4-9E38-DA04-942F-B4B2D6ECCEFC}"/>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16672D01-BABA-AFB6-B793-BB5BE39630DF}"/>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2362901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customXml" Target="../ink/ink6.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customXml" Target="../ink/ink3.xml"/><Relationship Id="rId11" Type="http://schemas.openxmlformats.org/officeDocument/2006/relationships/image" Target="../media/image27.png"/><Relationship Id="rId5" Type="http://schemas.openxmlformats.org/officeDocument/2006/relationships/image" Target="../media/image23.png"/><Relationship Id="rId10" Type="http://schemas.openxmlformats.org/officeDocument/2006/relationships/customXml" Target="../ink/ink5.xml"/><Relationship Id="rId4" Type="http://schemas.openxmlformats.org/officeDocument/2006/relationships/image" Target="../media/image4.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hyperlink" Target="https://public.tableau.com/app/profile/mohamed.sameh2531/viz/DEPIGrad_Project/HomePage?publish=yes" TargetMode="Externa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customXml" Target="../ink/ink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130.png"/><Relationship Id="rId4" Type="http://schemas.openxmlformats.org/officeDocument/2006/relationships/customXml" Target="../ink/ink7.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130.png"/><Relationship Id="rId4" Type="http://schemas.openxmlformats.org/officeDocument/2006/relationships/customXml" Target="../ink/ink8.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hyperlink" Target="mailto:mahmoud.yousef.raslan@gmail.com?subject=I%20came%20from%20HR_Data_Analysis" TargetMode="External"/><Relationship Id="rId7"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6.xml"/><Relationship Id="rId6" Type="http://schemas.openxmlformats.org/officeDocument/2006/relationships/hyperlink" Target="mailto:a7m.zaghl0ul@gmail.com" TargetMode="External"/><Relationship Id="rId5" Type="http://schemas.openxmlformats.org/officeDocument/2006/relationships/hyperlink" Target="mailto:omaryasser52004@gmail.com" TargetMode="External"/><Relationship Id="rId4" Type="http://schemas.openxmlformats.org/officeDocument/2006/relationships/hyperlink" Target="mailto:mohamed.s100960@gmail.com"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linkedin.com/in/ma7mod-raslan/" TargetMode="External"/><Relationship Id="rId7" Type="http://schemas.openxmlformats.org/officeDocument/2006/relationships/hyperlink" Target="https://www.linkedin.com/in/mohamed-sameh-05a8021a5/"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7.png"/><Relationship Id="rId11" Type="http://schemas.openxmlformats.org/officeDocument/2006/relationships/image" Target="../media/image4.png"/><Relationship Id="rId5" Type="http://schemas.openxmlformats.org/officeDocument/2006/relationships/hyperlink" Target="https://www.linkedin.com/in/omar-yasser2142/" TargetMode="External"/><Relationship Id="rId10" Type="http://schemas.openxmlformats.org/officeDocument/2006/relationships/image" Target="../media/image9.jpeg"/><Relationship Id="rId4" Type="http://schemas.openxmlformats.org/officeDocument/2006/relationships/image" Target="../media/image5.jpg"/><Relationship Id="rId9" Type="http://schemas.openxmlformats.org/officeDocument/2006/relationships/hyperlink" Target="https://www.linkedin.com/in/a7medala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hyperlink" Target="https://www.kaggle.com/code/ma7modraslan/hr-cleaning-team-rom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95943" y="1734998"/>
            <a:ext cx="6471969" cy="2057441"/>
          </a:xfrm>
        </p:spPr>
        <p:txBody>
          <a:bodyPr/>
          <a:lstStyle/>
          <a:p>
            <a:r>
              <a:rPr lang="en-US" sz="5400" dirty="0"/>
              <a:t>IBM HR Data Analysis</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sz="1800" dirty="0"/>
              <a:t>by Team ROMA</a:t>
            </a:r>
            <a:endParaRPr lang="en-US" dirty="0"/>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3"/>
          <a:srcRect l="15829" r="15829"/>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3" name="Picture 2" descr="A logo of a globe with a graduation cap&#10;&#10;Description automatically generated">
            <a:extLst>
              <a:ext uri="{FF2B5EF4-FFF2-40B4-BE49-F238E27FC236}">
                <a16:creationId xmlns:a16="http://schemas.microsoft.com/office/drawing/2014/main" id="{3B487026-9199-2FDA-1C57-24287A219BD9}"/>
              </a:ext>
            </a:extLst>
          </p:cNvPr>
          <p:cNvPicPr>
            <a:picLocks noChangeAspect="1"/>
          </p:cNvPicPr>
          <p:nvPr/>
        </p:nvPicPr>
        <p:blipFill>
          <a:blip r:embed="rId6">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389844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1000"/>
                                        <p:tgtEl>
                                          <p:spTgt spid="9">
                                            <p:txEl>
                                              <p:pRg st="0" end="0"/>
                                            </p:txEl>
                                          </p:spTgt>
                                        </p:tgtEl>
                                      </p:cBhvr>
                                    </p:animEffect>
                                    <p:anim calcmode="lin" valueType="num">
                                      <p:cBhvr>
                                        <p:cTn id="13"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CAF83-E592-997B-2488-2FFB5589F72A}"/>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C6BE514-F789-0585-60CE-20E399B9C0FA}"/>
              </a:ext>
            </a:extLst>
          </p:cNvPr>
          <p:cNvSpPr>
            <a:spLocks noGrp="1"/>
          </p:cNvSpPr>
          <p:nvPr>
            <p:ph type="ftr" sz="quarter" idx="52"/>
          </p:nvPr>
        </p:nvSpPr>
        <p:spPr/>
        <p:txBody>
          <a:bodyPr/>
          <a:lstStyle/>
          <a:p>
            <a:pPr marL="0" algn="l" rtl="0" eaLnBrk="1" latinLnBrk="0" hangingPunct="1">
              <a:spcBef>
                <a:spcPts val="0"/>
              </a:spcBef>
              <a:spcAft>
                <a:spcPts val="0"/>
              </a:spcAft>
            </a:pPr>
            <a:r>
              <a:rPr lang="en-US" kern="1200">
                <a:solidFill>
                  <a:srgbClr val="FFFFFF"/>
                </a:solidFill>
                <a:effectLst/>
                <a:latin typeface="Abadi" panose="020B0604020104020204" pitchFamily="34" charset="0"/>
                <a:ea typeface="+mn-ea"/>
                <a:cs typeface="+mn-cs"/>
              </a:rPr>
              <a:t>HR Data Analysis by Team ROMA</a:t>
            </a:r>
            <a:endParaRPr lang="en-US" dirty="0">
              <a:effectLst/>
            </a:endParaRPr>
          </a:p>
        </p:txBody>
      </p:sp>
      <p:pic>
        <p:nvPicPr>
          <p:cNvPr id="9" name="Picture 8">
            <a:extLst>
              <a:ext uri="{FF2B5EF4-FFF2-40B4-BE49-F238E27FC236}">
                <a16:creationId xmlns:a16="http://schemas.microsoft.com/office/drawing/2014/main" id="{4AA9237F-9871-7921-F1A2-02258A4975C0}"/>
              </a:ext>
            </a:extLst>
          </p:cNvPr>
          <p:cNvPicPr>
            <a:picLocks noChangeAspect="1"/>
          </p:cNvPicPr>
          <p:nvPr/>
        </p:nvPicPr>
        <p:blipFill>
          <a:blip r:embed="rId3">
            <a:clrChange>
              <a:clrFrom>
                <a:srgbClr val="263238"/>
              </a:clrFrom>
              <a:clrTo>
                <a:srgbClr val="263238">
                  <a:alpha val="0"/>
                </a:srgbClr>
              </a:clrTo>
            </a:clrChange>
          </a:blip>
          <a:srcRect b="51472"/>
          <a:stretch/>
        </p:blipFill>
        <p:spPr>
          <a:xfrm>
            <a:off x="484632" y="1590588"/>
            <a:ext cx="6466674" cy="1255249"/>
          </a:xfrm>
          <a:prstGeom prst="rect">
            <a:avLst/>
          </a:prstGeom>
        </p:spPr>
      </p:pic>
      <p:sp>
        <p:nvSpPr>
          <p:cNvPr id="10" name="Title 4">
            <a:extLst>
              <a:ext uri="{FF2B5EF4-FFF2-40B4-BE49-F238E27FC236}">
                <a16:creationId xmlns:a16="http://schemas.microsoft.com/office/drawing/2014/main" id="{1AAD89F4-B523-A926-2A55-2DF0F6B63C4A}"/>
              </a:ext>
            </a:extLst>
          </p:cNvPr>
          <p:cNvSpPr>
            <a:spLocks noGrp="1"/>
          </p:cNvSpPr>
          <p:nvPr>
            <p:ph type="title"/>
          </p:nvPr>
        </p:nvSpPr>
        <p:spPr>
          <a:xfrm>
            <a:off x="484632" y="311581"/>
            <a:ext cx="7549025" cy="1325563"/>
          </a:xfrm>
        </p:spPr>
        <p:txBody>
          <a:bodyPr/>
          <a:lstStyle/>
          <a:p>
            <a:r>
              <a:rPr lang="en-US" dirty="0"/>
              <a:t>Exploring Data Attributes</a:t>
            </a:r>
            <a:endParaRPr lang="en-US" b="1" dirty="0"/>
          </a:p>
        </p:txBody>
      </p:sp>
      <p:pic>
        <p:nvPicPr>
          <p:cNvPr id="12" name="Picture 11" descr="A logo of a globe with a graduation cap&#10;&#10;Description automatically generated">
            <a:extLst>
              <a:ext uri="{FF2B5EF4-FFF2-40B4-BE49-F238E27FC236}">
                <a16:creationId xmlns:a16="http://schemas.microsoft.com/office/drawing/2014/main" id="{E50D456C-4CF3-E76A-7338-CC4B9E9935B3}"/>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pic>
        <p:nvPicPr>
          <p:cNvPr id="8" name="Picture 7" descr="A computer screen shot of white text&#10;&#10;Description automatically generated">
            <a:extLst>
              <a:ext uri="{FF2B5EF4-FFF2-40B4-BE49-F238E27FC236}">
                <a16:creationId xmlns:a16="http://schemas.microsoft.com/office/drawing/2014/main" id="{857B5708-383E-18E8-0B15-B58B1A3F3ADA}"/>
              </a:ext>
            </a:extLst>
          </p:cNvPr>
          <p:cNvPicPr>
            <a:picLocks noChangeAspect="1"/>
          </p:cNvPicPr>
          <p:nvPr/>
        </p:nvPicPr>
        <p:blipFill>
          <a:blip r:embed="rId5">
            <a:clrChange>
              <a:clrFrom>
                <a:srgbClr val="263238"/>
              </a:clrFrom>
              <a:clrTo>
                <a:srgbClr val="263238">
                  <a:alpha val="0"/>
                </a:srgbClr>
              </a:clrTo>
            </a:clrChange>
          </a:blip>
          <a:stretch>
            <a:fillRect/>
          </a:stretch>
        </p:blipFill>
        <p:spPr>
          <a:xfrm>
            <a:off x="484632" y="2968138"/>
            <a:ext cx="6713656" cy="3127480"/>
          </a:xfrm>
          <a:prstGeom prst="rect">
            <a:avLst/>
          </a:prstGeom>
        </p:spPr>
      </p:pic>
      <p:pic>
        <p:nvPicPr>
          <p:cNvPr id="13" name="Picture 12">
            <a:extLst>
              <a:ext uri="{FF2B5EF4-FFF2-40B4-BE49-F238E27FC236}">
                <a16:creationId xmlns:a16="http://schemas.microsoft.com/office/drawing/2014/main" id="{DDD761B9-4B75-CF46-16F9-BBD1A9AD368B}"/>
              </a:ext>
            </a:extLst>
          </p:cNvPr>
          <p:cNvPicPr>
            <a:picLocks noChangeAspect="1"/>
          </p:cNvPicPr>
          <p:nvPr/>
        </p:nvPicPr>
        <p:blipFill>
          <a:blip r:embed="rId3">
            <a:clrChange>
              <a:clrFrom>
                <a:srgbClr val="263238"/>
              </a:clrFrom>
              <a:clrTo>
                <a:srgbClr val="263238">
                  <a:alpha val="0"/>
                </a:srgbClr>
              </a:clrTo>
            </a:clrChange>
          </a:blip>
          <a:srcRect l="-144" t="54728" r="48096" b="2020"/>
          <a:stretch/>
        </p:blipFill>
        <p:spPr>
          <a:xfrm>
            <a:off x="6543310" y="1637144"/>
            <a:ext cx="3365800" cy="1118768"/>
          </a:xfrm>
          <a:prstGeom prst="rect">
            <a:avLst/>
          </a:prstGeom>
        </p:spPr>
      </p:pic>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27F15054-D7A7-56BC-BEC6-E50DC9C97CDC}"/>
                  </a:ext>
                </a:extLst>
              </p14:cNvPr>
              <p14:cNvContentPartPr/>
              <p14:nvPr/>
            </p14:nvContentPartPr>
            <p14:xfrm>
              <a:off x="6521488" y="1529030"/>
              <a:ext cx="3537360" cy="786240"/>
            </p14:xfrm>
          </p:contentPart>
        </mc:Choice>
        <mc:Fallback xmlns="">
          <p:pic>
            <p:nvPicPr>
              <p:cNvPr id="14" name="Ink 13">
                <a:extLst>
                  <a:ext uri="{FF2B5EF4-FFF2-40B4-BE49-F238E27FC236}">
                    <a16:creationId xmlns:a16="http://schemas.microsoft.com/office/drawing/2014/main" id="{27F15054-D7A7-56BC-BEC6-E50DC9C97CDC}"/>
                  </a:ext>
                </a:extLst>
              </p:cNvPr>
              <p:cNvPicPr/>
              <p:nvPr/>
            </p:nvPicPr>
            <p:blipFill>
              <a:blip r:embed="rId7"/>
              <a:stretch>
                <a:fillRect/>
              </a:stretch>
            </p:blipFill>
            <p:spPr>
              <a:xfrm>
                <a:off x="6458848" y="1466390"/>
                <a:ext cx="3663000" cy="911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31A59839-8953-0B3E-703B-0DCD185219C7}"/>
                  </a:ext>
                </a:extLst>
              </p14:cNvPr>
              <p14:cNvContentPartPr/>
              <p14:nvPr/>
            </p14:nvContentPartPr>
            <p14:xfrm>
              <a:off x="463048" y="1576550"/>
              <a:ext cx="6018480" cy="702720"/>
            </p14:xfrm>
          </p:contentPart>
        </mc:Choice>
        <mc:Fallback xmlns="">
          <p:pic>
            <p:nvPicPr>
              <p:cNvPr id="15" name="Ink 14">
                <a:extLst>
                  <a:ext uri="{FF2B5EF4-FFF2-40B4-BE49-F238E27FC236}">
                    <a16:creationId xmlns:a16="http://schemas.microsoft.com/office/drawing/2014/main" id="{31A59839-8953-0B3E-703B-0DCD185219C7}"/>
                  </a:ext>
                </a:extLst>
              </p:cNvPr>
              <p:cNvPicPr/>
              <p:nvPr/>
            </p:nvPicPr>
            <p:blipFill>
              <a:blip r:embed="rId9"/>
              <a:stretch>
                <a:fillRect/>
              </a:stretch>
            </p:blipFill>
            <p:spPr>
              <a:xfrm>
                <a:off x="400048" y="1513910"/>
                <a:ext cx="6144120" cy="82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33CB54D5-018C-FFBB-7F3B-953F968325FE}"/>
                  </a:ext>
                </a:extLst>
              </p14:cNvPr>
              <p14:cNvContentPartPr/>
              <p14:nvPr/>
            </p14:nvContentPartPr>
            <p14:xfrm>
              <a:off x="772288" y="1538390"/>
              <a:ext cx="5572080" cy="199440"/>
            </p14:xfrm>
          </p:contentPart>
        </mc:Choice>
        <mc:Fallback xmlns="">
          <p:pic>
            <p:nvPicPr>
              <p:cNvPr id="16" name="Ink 15">
                <a:extLst>
                  <a:ext uri="{FF2B5EF4-FFF2-40B4-BE49-F238E27FC236}">
                    <a16:creationId xmlns:a16="http://schemas.microsoft.com/office/drawing/2014/main" id="{33CB54D5-018C-FFBB-7F3B-953F968325FE}"/>
                  </a:ext>
                </a:extLst>
              </p:cNvPr>
              <p:cNvPicPr/>
              <p:nvPr/>
            </p:nvPicPr>
            <p:blipFill>
              <a:blip r:embed="rId11"/>
              <a:stretch>
                <a:fillRect/>
              </a:stretch>
            </p:blipFill>
            <p:spPr>
              <a:xfrm>
                <a:off x="709288" y="1475750"/>
                <a:ext cx="569772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A005D528-A246-D800-E7DB-23A919BF236D}"/>
                  </a:ext>
                </a:extLst>
              </p14:cNvPr>
              <p14:cNvContentPartPr/>
              <p14:nvPr/>
            </p14:nvContentPartPr>
            <p14:xfrm>
              <a:off x="344968" y="2901350"/>
              <a:ext cx="6774840" cy="68040"/>
            </p14:xfrm>
          </p:contentPart>
        </mc:Choice>
        <mc:Fallback xmlns="">
          <p:pic>
            <p:nvPicPr>
              <p:cNvPr id="17" name="Ink 16">
                <a:extLst>
                  <a:ext uri="{FF2B5EF4-FFF2-40B4-BE49-F238E27FC236}">
                    <a16:creationId xmlns:a16="http://schemas.microsoft.com/office/drawing/2014/main" id="{A005D528-A246-D800-E7DB-23A919BF236D}"/>
                  </a:ext>
                </a:extLst>
              </p:cNvPr>
              <p:cNvPicPr/>
              <p:nvPr/>
            </p:nvPicPr>
            <p:blipFill>
              <a:blip r:embed="rId13"/>
              <a:stretch>
                <a:fillRect/>
              </a:stretch>
            </p:blipFill>
            <p:spPr>
              <a:xfrm>
                <a:off x="282328" y="2838710"/>
                <a:ext cx="6900480" cy="193680"/>
              </a:xfrm>
              <a:prstGeom prst="rect">
                <a:avLst/>
              </a:prstGeom>
            </p:spPr>
          </p:pic>
        </mc:Fallback>
      </mc:AlternateContent>
    </p:spTree>
    <p:extLst>
      <p:ext uri="{BB962C8B-B14F-4D97-AF65-F5344CB8AC3E}">
        <p14:creationId xmlns:p14="http://schemas.microsoft.com/office/powerpoint/2010/main" val="383076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B588B-E1EF-FFD8-3EF8-655C6117101C}"/>
              </a:ext>
            </a:extLst>
          </p:cNvPr>
          <p:cNvSpPr>
            <a:spLocks noGrp="1"/>
          </p:cNvSpPr>
          <p:nvPr>
            <p:ph type="title"/>
          </p:nvPr>
        </p:nvSpPr>
        <p:spPr>
          <a:xfrm>
            <a:off x="329682" y="2332355"/>
            <a:ext cx="5117162" cy="1325563"/>
          </a:xfrm>
        </p:spPr>
        <p:txBody>
          <a:bodyPr anchor="ctr">
            <a:normAutofit/>
          </a:bodyPr>
          <a:lstStyle/>
          <a:p>
            <a:r>
              <a:rPr lang="en-US" dirty="0"/>
              <a:t>2) Charts by Python                       (cleaning):</a:t>
            </a:r>
          </a:p>
        </p:txBody>
      </p:sp>
      <p:pic>
        <p:nvPicPr>
          <p:cNvPr id="7" name="Picture 6" descr="Calculator, pen, compass, money and a paper with graphs printed on it">
            <a:extLst>
              <a:ext uri="{FF2B5EF4-FFF2-40B4-BE49-F238E27FC236}">
                <a16:creationId xmlns:a16="http://schemas.microsoft.com/office/drawing/2014/main" id="{F3547B40-A1D6-551C-EF35-F1AFB2704E13}"/>
              </a:ext>
            </a:extLst>
          </p:cNvPr>
          <p:cNvPicPr>
            <a:picLocks noChangeAspect="1"/>
          </p:cNvPicPr>
          <p:nvPr/>
        </p:nvPicPr>
        <p:blipFill>
          <a:blip r:embed="rId2"/>
          <a:srcRect l="23792" r="19568" b="-1"/>
          <a:stretch/>
        </p:blipFill>
        <p:spPr>
          <a:xfrm>
            <a:off x="5922282" y="583163"/>
            <a:ext cx="5350579" cy="5691674"/>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pic>
      <p:sp>
        <p:nvSpPr>
          <p:cNvPr id="5" name="Footer Placeholder 4">
            <a:extLst>
              <a:ext uri="{FF2B5EF4-FFF2-40B4-BE49-F238E27FC236}">
                <a16:creationId xmlns:a16="http://schemas.microsoft.com/office/drawing/2014/main" id="{A591A09F-6A19-1C79-481E-6547B3919DE9}"/>
              </a:ext>
            </a:extLst>
          </p:cNvPr>
          <p:cNvSpPr>
            <a:spLocks noGrp="1"/>
          </p:cNvSpPr>
          <p:nvPr>
            <p:ph type="ftr" sz="quarter" idx="52"/>
          </p:nvPr>
        </p:nvSpPr>
        <p:spPr>
          <a:xfrm>
            <a:off x="484632" y="6217920"/>
            <a:ext cx="4114800" cy="365125"/>
          </a:xfrm>
        </p:spPr>
        <p:txBody>
          <a:bodyPr anchor="ctr">
            <a:normAutofit/>
          </a:bodyPr>
          <a:lstStyle/>
          <a:p>
            <a:pPr marL="0" algn="l" rtl="0" eaLnBrk="1" latinLnBrk="0" hangingPunct="1">
              <a:spcBef>
                <a:spcPts val="0"/>
              </a:spcBef>
              <a:spcAft>
                <a:spcPts val="0"/>
              </a:spcAft>
            </a:pPr>
            <a:r>
              <a:rPr lang="en-US" kern="1200" dirty="0">
                <a:solidFill>
                  <a:srgbClr val="FFFFFF"/>
                </a:solidFill>
                <a:effectLst/>
                <a:latin typeface="Abadi" panose="020B0604020104020204" pitchFamily="34" charset="0"/>
                <a:ea typeface="+mn-ea"/>
                <a:cs typeface="+mn-cs"/>
              </a:rPr>
              <a:t>HR Data Analysis by Team ROMA</a:t>
            </a:r>
            <a:endParaRPr lang="en-US" dirty="0">
              <a:effectLst/>
            </a:endParaRPr>
          </a:p>
        </p:txBody>
      </p:sp>
      <p:pic>
        <p:nvPicPr>
          <p:cNvPr id="3" name="Picture 2" descr="A logo of a globe with a graduation cap&#10;&#10;Description automatically generated">
            <a:extLst>
              <a:ext uri="{FF2B5EF4-FFF2-40B4-BE49-F238E27FC236}">
                <a16:creationId xmlns:a16="http://schemas.microsoft.com/office/drawing/2014/main" id="{E05C51A9-255F-05A0-E6F1-3B9E7A76D5F3}"/>
              </a:ext>
            </a:extLst>
          </p:cNvPr>
          <p:cNvPicPr>
            <a:picLocks noChangeAspect="1"/>
          </p:cNvPicPr>
          <p:nvPr/>
        </p:nvPicPr>
        <p:blipFill>
          <a:blip r:embed="rId3">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367021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693801B-98DB-B8A3-E390-C9DAC509B4CD}"/>
              </a:ext>
            </a:extLst>
          </p:cNvPr>
          <p:cNvPicPr>
            <a:picLocks noChangeAspect="1"/>
          </p:cNvPicPr>
          <p:nvPr/>
        </p:nvPicPr>
        <p:blipFill>
          <a:blip r:embed="rId2"/>
          <a:stretch>
            <a:fillRect/>
          </a:stretch>
        </p:blipFill>
        <p:spPr>
          <a:xfrm>
            <a:off x="5263610" y="2268643"/>
            <a:ext cx="6490411" cy="3521041"/>
          </a:xfrm>
          <a:prstGeom prst="rect">
            <a:avLst/>
          </a:prstGeom>
        </p:spPr>
      </p:pic>
      <p:pic>
        <p:nvPicPr>
          <p:cNvPr id="17" name="Picture 16">
            <a:extLst>
              <a:ext uri="{FF2B5EF4-FFF2-40B4-BE49-F238E27FC236}">
                <a16:creationId xmlns:a16="http://schemas.microsoft.com/office/drawing/2014/main" id="{402E2BEA-0C6A-51CE-B87C-2DBA6290C294}"/>
              </a:ext>
            </a:extLst>
          </p:cNvPr>
          <p:cNvPicPr>
            <a:picLocks noChangeAspect="1"/>
          </p:cNvPicPr>
          <p:nvPr/>
        </p:nvPicPr>
        <p:blipFill>
          <a:blip r:embed="rId3">
            <a:clrChange>
              <a:clrFrom>
                <a:srgbClr val="263238"/>
              </a:clrFrom>
              <a:clrTo>
                <a:srgbClr val="263238">
                  <a:alpha val="0"/>
                </a:srgbClr>
              </a:clrTo>
            </a:clrChange>
          </a:blip>
          <a:srcRect/>
          <a:stretch/>
        </p:blipFill>
        <p:spPr>
          <a:xfrm>
            <a:off x="175869" y="1271253"/>
            <a:ext cx="7168780" cy="1658891"/>
          </a:xfrm>
          <a:prstGeom prst="rect">
            <a:avLst/>
          </a:prstGeom>
        </p:spPr>
      </p:pic>
      <p:sp>
        <p:nvSpPr>
          <p:cNvPr id="18" name="Footer Placeholder 4">
            <a:extLst>
              <a:ext uri="{FF2B5EF4-FFF2-40B4-BE49-F238E27FC236}">
                <a16:creationId xmlns:a16="http://schemas.microsoft.com/office/drawing/2014/main" id="{E340AA67-8695-853F-32A0-02C132BA1786}"/>
              </a:ext>
            </a:extLst>
          </p:cNvPr>
          <p:cNvSpPr>
            <a:spLocks noGrp="1"/>
          </p:cNvSpPr>
          <p:nvPr>
            <p:ph type="ftr" sz="quarter" idx="52"/>
          </p:nvPr>
        </p:nvSpPr>
        <p:spPr>
          <a:xfrm>
            <a:off x="484632" y="6217920"/>
            <a:ext cx="4114800" cy="365125"/>
          </a:xfrm>
        </p:spPr>
        <p:txBody>
          <a:bodyPr/>
          <a:lstStyle/>
          <a:p>
            <a:pPr marL="0" algn="l" rtl="0" eaLnBrk="1" latinLnBrk="0" hangingPunct="1">
              <a:spcBef>
                <a:spcPts val="0"/>
              </a:spcBef>
              <a:spcAft>
                <a:spcPts val="0"/>
              </a:spcAft>
            </a:pPr>
            <a:r>
              <a:rPr lang="en-US" kern="1200" dirty="0">
                <a:solidFill>
                  <a:srgbClr val="FFFFFF"/>
                </a:solidFill>
                <a:effectLst/>
                <a:latin typeface="Abadi" panose="020B0604020104020204" pitchFamily="34" charset="0"/>
                <a:ea typeface="+mn-ea"/>
                <a:cs typeface="+mn-cs"/>
              </a:rPr>
              <a:t>HR Data Analysis by Team ROMA</a:t>
            </a:r>
            <a:endParaRPr lang="en-US" dirty="0">
              <a:effectLst/>
            </a:endParaRPr>
          </a:p>
        </p:txBody>
      </p:sp>
      <p:sp>
        <p:nvSpPr>
          <p:cNvPr id="3" name="Rectangle 1">
            <a:extLst>
              <a:ext uri="{FF2B5EF4-FFF2-40B4-BE49-F238E27FC236}">
                <a16:creationId xmlns:a16="http://schemas.microsoft.com/office/drawing/2014/main" id="{575196C2-C434-6819-245C-A06088589C87}"/>
              </a:ext>
            </a:extLst>
          </p:cNvPr>
          <p:cNvSpPr>
            <a:spLocks noChangeArrowheads="1"/>
          </p:cNvSpPr>
          <p:nvPr/>
        </p:nvSpPr>
        <p:spPr bwMode="auto">
          <a:xfrm>
            <a:off x="175869" y="3159584"/>
            <a:ext cx="47323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2"/>
                </a:solidFill>
                <a:effectLst/>
                <a:latin typeface="Arial" panose="020B0604020202020204" pitchFamily="34" charset="0"/>
              </a:rPr>
              <a:t>The slide displays a histogram of </a:t>
            </a:r>
            <a:r>
              <a:rPr kumimoji="0" lang="en-US" altLang="en-US" sz="1800" b="1" i="0" u="none" strike="noStrike" cap="none" normalizeH="0" baseline="0" dirty="0">
                <a:ln>
                  <a:noFill/>
                </a:ln>
                <a:solidFill>
                  <a:schemeClr val="bg2"/>
                </a:solidFill>
                <a:effectLst/>
                <a:latin typeface="Arial" panose="020B0604020202020204" pitchFamily="34" charset="0"/>
              </a:rPr>
              <a:t>Experience Level</a:t>
            </a:r>
            <a:r>
              <a:rPr kumimoji="0" lang="en-US" altLang="en-US" sz="1800" b="0" i="0" u="none" strike="noStrike" cap="none" normalizeH="0" baseline="0" dirty="0">
                <a:ln>
                  <a:noFill/>
                </a:ln>
                <a:solidFill>
                  <a:schemeClr val="bg2"/>
                </a:solidFill>
                <a:effectLst/>
                <a:latin typeface="Arial" panose="020B0604020202020204" pitchFamily="34" charset="0"/>
              </a:rPr>
              <a:t> with hues Representing</a:t>
            </a:r>
            <a:r>
              <a:rPr lang="en-US" altLang="en-US" dirty="0">
                <a:solidFill>
                  <a:schemeClr val="bg2"/>
                </a:solidFill>
                <a:latin typeface="Arial" panose="020B0604020202020204" pitchFamily="34" charset="0"/>
              </a:rPr>
              <a:t> </a:t>
            </a:r>
            <a:r>
              <a:rPr kumimoji="0" lang="en-US" altLang="en-US" sz="1800" b="1" i="0" u="none" strike="noStrike" cap="none" normalizeH="0" baseline="0" dirty="0">
                <a:ln>
                  <a:noFill/>
                </a:ln>
                <a:solidFill>
                  <a:schemeClr val="bg2"/>
                </a:solidFill>
                <a:effectLst/>
                <a:latin typeface="Arial" panose="020B0604020202020204" pitchFamily="34" charset="0"/>
              </a:rPr>
              <a:t>Attrition Status</a:t>
            </a:r>
            <a:r>
              <a:rPr kumimoji="0" lang="en-US" altLang="en-US" sz="1800" b="0" i="0" u="none" strike="noStrike" cap="none" normalizeH="0" baseline="0" dirty="0">
                <a:ln>
                  <a:noFill/>
                </a:ln>
                <a:solidFill>
                  <a:schemeClr val="bg2"/>
                </a:solidFill>
                <a:effectLst/>
                <a:latin typeface="Arial" panose="020B0604020202020204" pitchFamily="34" charset="0"/>
              </a:rPr>
              <a:t> (Yes/No).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bg2"/>
              </a:solidFill>
              <a:effectLst/>
              <a:latin typeface="Arial" panose="020B0604020202020204" pitchFamily="34" charset="0"/>
            </a:endParaRPr>
          </a:p>
        </p:txBody>
      </p:sp>
      <p:pic>
        <p:nvPicPr>
          <p:cNvPr id="2" name="Picture 1" descr="A logo of a globe with a graduation cap&#10;&#10;Description automatically generated">
            <a:extLst>
              <a:ext uri="{FF2B5EF4-FFF2-40B4-BE49-F238E27FC236}">
                <a16:creationId xmlns:a16="http://schemas.microsoft.com/office/drawing/2014/main" id="{06DF820C-86FB-F7A6-7EE5-44F50AF157E9}"/>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176015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97909F8-9A04-77D2-5597-63B37646CA67}"/>
              </a:ext>
            </a:extLst>
          </p:cNvPr>
          <p:cNvSpPr>
            <a:spLocks noGrp="1"/>
          </p:cNvSpPr>
          <p:nvPr>
            <p:ph type="ftr" sz="quarter" idx="52"/>
          </p:nvPr>
        </p:nvSpPr>
        <p:spPr/>
        <p:txBody>
          <a:bodyPr/>
          <a:lstStyle/>
          <a:p>
            <a:pPr marL="0" algn="l" rtl="0" eaLnBrk="1" latinLnBrk="0" hangingPunct="1">
              <a:spcBef>
                <a:spcPts val="0"/>
              </a:spcBef>
              <a:spcAft>
                <a:spcPts val="0"/>
              </a:spcAft>
            </a:pPr>
            <a:r>
              <a:rPr lang="en-US" kern="1200" dirty="0">
                <a:solidFill>
                  <a:srgbClr val="FFFFFF"/>
                </a:solidFill>
                <a:effectLst/>
                <a:latin typeface="Abadi" panose="020B0604020104020204" pitchFamily="34" charset="0"/>
                <a:ea typeface="+mn-ea"/>
                <a:cs typeface="+mn-cs"/>
              </a:rPr>
              <a:t>HR Data Analysis by Team ROMA</a:t>
            </a:r>
            <a:endParaRPr lang="en-US" dirty="0">
              <a:effectLst/>
            </a:endParaRPr>
          </a:p>
        </p:txBody>
      </p:sp>
      <p:pic>
        <p:nvPicPr>
          <p:cNvPr id="7" name="Picture 6">
            <a:extLst>
              <a:ext uri="{FF2B5EF4-FFF2-40B4-BE49-F238E27FC236}">
                <a16:creationId xmlns:a16="http://schemas.microsoft.com/office/drawing/2014/main" id="{28DF67C7-429A-0FE8-7E9E-0962C6B7552D}"/>
              </a:ext>
            </a:extLst>
          </p:cNvPr>
          <p:cNvPicPr>
            <a:picLocks noChangeAspect="1"/>
          </p:cNvPicPr>
          <p:nvPr/>
        </p:nvPicPr>
        <p:blipFill>
          <a:blip r:embed="rId2">
            <a:clrChange>
              <a:clrFrom>
                <a:srgbClr val="263238"/>
              </a:clrFrom>
              <a:clrTo>
                <a:srgbClr val="263238">
                  <a:alpha val="0"/>
                </a:srgbClr>
              </a:clrTo>
            </a:clrChange>
          </a:blip>
          <a:srcRect/>
          <a:stretch/>
        </p:blipFill>
        <p:spPr>
          <a:xfrm>
            <a:off x="151244" y="1700468"/>
            <a:ext cx="5547162" cy="1885074"/>
          </a:xfrm>
          <a:prstGeom prst="rect">
            <a:avLst/>
          </a:prstGeom>
        </p:spPr>
      </p:pic>
      <p:pic>
        <p:nvPicPr>
          <p:cNvPr id="9" name="Picture 8">
            <a:extLst>
              <a:ext uri="{FF2B5EF4-FFF2-40B4-BE49-F238E27FC236}">
                <a16:creationId xmlns:a16="http://schemas.microsoft.com/office/drawing/2014/main" id="{99CA20AA-9061-43B4-7DE6-2C62B046888E}"/>
              </a:ext>
            </a:extLst>
          </p:cNvPr>
          <p:cNvPicPr>
            <a:picLocks noChangeAspect="1"/>
          </p:cNvPicPr>
          <p:nvPr/>
        </p:nvPicPr>
        <p:blipFill>
          <a:blip r:embed="rId3"/>
          <a:stretch>
            <a:fillRect/>
          </a:stretch>
        </p:blipFill>
        <p:spPr>
          <a:xfrm>
            <a:off x="6020913" y="1562188"/>
            <a:ext cx="5353104" cy="3714961"/>
          </a:xfrm>
          <a:prstGeom prst="rect">
            <a:avLst/>
          </a:prstGeom>
        </p:spPr>
      </p:pic>
      <p:sp>
        <p:nvSpPr>
          <p:cNvPr id="3" name="TextBox 2">
            <a:extLst>
              <a:ext uri="{FF2B5EF4-FFF2-40B4-BE49-F238E27FC236}">
                <a16:creationId xmlns:a16="http://schemas.microsoft.com/office/drawing/2014/main" id="{E0F852CA-7BB4-4E3B-3B98-18D2ED1F846F}"/>
              </a:ext>
            </a:extLst>
          </p:cNvPr>
          <p:cNvSpPr txBox="1"/>
          <p:nvPr/>
        </p:nvSpPr>
        <p:spPr>
          <a:xfrm>
            <a:off x="151244" y="3585542"/>
            <a:ext cx="5468452"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2"/>
                </a:solidFill>
              </a:rPr>
              <a:t>This slide provides a visual representation of the relationship between </a:t>
            </a:r>
            <a:r>
              <a:rPr lang="en-US" b="1" dirty="0">
                <a:solidFill>
                  <a:schemeClr val="bg2"/>
                </a:solidFill>
              </a:rPr>
              <a:t>Attrition</a:t>
            </a:r>
            <a:r>
              <a:rPr lang="en-US" dirty="0">
                <a:solidFill>
                  <a:schemeClr val="bg2"/>
                </a:solidFill>
              </a:rPr>
              <a:t> (employee turnover) and </a:t>
            </a:r>
            <a:r>
              <a:rPr lang="en-US" b="1" dirty="0">
                <a:solidFill>
                  <a:schemeClr val="bg2"/>
                </a:solidFill>
              </a:rPr>
              <a:t>Education Level</a:t>
            </a:r>
            <a:r>
              <a:rPr lang="en-US" dirty="0">
                <a:solidFill>
                  <a:schemeClr val="bg2"/>
                </a:solidFill>
              </a:rPr>
              <a:t> within the company.</a:t>
            </a:r>
          </a:p>
        </p:txBody>
      </p:sp>
      <p:pic>
        <p:nvPicPr>
          <p:cNvPr id="2" name="Picture 1" descr="A logo of a globe with a graduation cap&#10;&#10;Description automatically generated">
            <a:extLst>
              <a:ext uri="{FF2B5EF4-FFF2-40B4-BE49-F238E27FC236}">
                <a16:creationId xmlns:a16="http://schemas.microsoft.com/office/drawing/2014/main" id="{8BFBD7FE-AA27-92BC-642F-EA767750490B}"/>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189920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9878E4C-5B3C-6D5E-CE8A-2EA3D666BF08}"/>
              </a:ext>
            </a:extLst>
          </p:cNvPr>
          <p:cNvSpPr>
            <a:spLocks noGrp="1"/>
          </p:cNvSpPr>
          <p:nvPr>
            <p:ph type="ftr" sz="quarter" idx="52"/>
          </p:nvPr>
        </p:nvSpPr>
        <p:spPr/>
        <p:txBody>
          <a:bodyPr/>
          <a:lstStyle/>
          <a:p>
            <a:pPr marL="0" algn="l" rtl="0" eaLnBrk="1" latinLnBrk="0" hangingPunct="1">
              <a:spcBef>
                <a:spcPts val="0"/>
              </a:spcBef>
              <a:spcAft>
                <a:spcPts val="0"/>
              </a:spcAft>
            </a:pPr>
            <a:r>
              <a:rPr lang="en-US" kern="1200" dirty="0">
                <a:solidFill>
                  <a:srgbClr val="FFFFFF"/>
                </a:solidFill>
                <a:effectLst/>
                <a:latin typeface="Abadi" panose="020B0604020104020204" pitchFamily="34" charset="0"/>
                <a:ea typeface="+mn-ea"/>
                <a:cs typeface="+mn-cs"/>
              </a:rPr>
              <a:t>HR Data Analysis by Team ROMA</a:t>
            </a:r>
            <a:endParaRPr lang="en-US" dirty="0">
              <a:effectLst/>
            </a:endParaRPr>
          </a:p>
        </p:txBody>
      </p:sp>
      <p:pic>
        <p:nvPicPr>
          <p:cNvPr id="7" name="Picture 6">
            <a:extLst>
              <a:ext uri="{FF2B5EF4-FFF2-40B4-BE49-F238E27FC236}">
                <a16:creationId xmlns:a16="http://schemas.microsoft.com/office/drawing/2014/main" id="{1A0885AB-FDA1-9595-652D-7541E9266473}"/>
              </a:ext>
            </a:extLst>
          </p:cNvPr>
          <p:cNvPicPr>
            <a:picLocks noChangeAspect="1"/>
          </p:cNvPicPr>
          <p:nvPr/>
        </p:nvPicPr>
        <p:blipFill>
          <a:blip r:embed="rId2">
            <a:clrChange>
              <a:clrFrom>
                <a:srgbClr val="263238"/>
              </a:clrFrom>
              <a:clrTo>
                <a:srgbClr val="263238">
                  <a:alpha val="0"/>
                </a:srgbClr>
              </a:clrTo>
            </a:clrChange>
          </a:blip>
          <a:srcRect/>
          <a:stretch/>
        </p:blipFill>
        <p:spPr>
          <a:xfrm>
            <a:off x="4497617" y="966523"/>
            <a:ext cx="7401958" cy="926269"/>
          </a:xfrm>
          <a:prstGeom prst="rect">
            <a:avLst/>
          </a:prstGeom>
        </p:spPr>
      </p:pic>
      <p:pic>
        <p:nvPicPr>
          <p:cNvPr id="9" name="Picture 8">
            <a:extLst>
              <a:ext uri="{FF2B5EF4-FFF2-40B4-BE49-F238E27FC236}">
                <a16:creationId xmlns:a16="http://schemas.microsoft.com/office/drawing/2014/main" id="{B9AD854A-551C-B7B5-3221-37187404D889}"/>
              </a:ext>
            </a:extLst>
          </p:cNvPr>
          <p:cNvPicPr>
            <a:picLocks noChangeAspect="1"/>
          </p:cNvPicPr>
          <p:nvPr/>
        </p:nvPicPr>
        <p:blipFill>
          <a:blip r:embed="rId3"/>
          <a:stretch>
            <a:fillRect/>
          </a:stretch>
        </p:blipFill>
        <p:spPr>
          <a:xfrm>
            <a:off x="4962664" y="1883440"/>
            <a:ext cx="6420683" cy="4334480"/>
          </a:xfrm>
          <a:prstGeom prst="rect">
            <a:avLst/>
          </a:prstGeom>
        </p:spPr>
      </p:pic>
      <p:sp>
        <p:nvSpPr>
          <p:cNvPr id="3" name="TextBox 2">
            <a:extLst>
              <a:ext uri="{FF2B5EF4-FFF2-40B4-BE49-F238E27FC236}">
                <a16:creationId xmlns:a16="http://schemas.microsoft.com/office/drawing/2014/main" id="{13A30212-F666-C4D9-5E2A-1BA80BDEF9CA}"/>
              </a:ext>
            </a:extLst>
          </p:cNvPr>
          <p:cNvSpPr txBox="1"/>
          <p:nvPr/>
        </p:nvSpPr>
        <p:spPr>
          <a:xfrm>
            <a:off x="135089" y="2625635"/>
            <a:ext cx="4827575"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2"/>
                </a:solidFill>
              </a:rPr>
              <a:t>The chart displays the relationship between education levels and monthly income. It visualizes how income varies across  different education levels, with a line plot.</a:t>
            </a:r>
          </a:p>
        </p:txBody>
      </p:sp>
      <p:pic>
        <p:nvPicPr>
          <p:cNvPr id="2" name="Picture 1" descr="A logo of a globe with a graduation cap&#10;&#10;Description automatically generated">
            <a:extLst>
              <a:ext uri="{FF2B5EF4-FFF2-40B4-BE49-F238E27FC236}">
                <a16:creationId xmlns:a16="http://schemas.microsoft.com/office/drawing/2014/main" id="{20B6A96B-A441-7EF2-10FA-C2EAFD657EAA}"/>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426662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1DBC8-C53B-126A-AB29-C19FD65E3AEB}"/>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E5C094F4-3FF4-F169-8227-C12643510CBE}"/>
              </a:ext>
            </a:extLst>
          </p:cNvPr>
          <p:cNvSpPr>
            <a:spLocks noGrp="1"/>
          </p:cNvSpPr>
          <p:nvPr>
            <p:ph type="ftr" sz="quarter" idx="52"/>
          </p:nvPr>
        </p:nvSpPr>
        <p:spPr/>
        <p:txBody>
          <a:bodyPr/>
          <a:lstStyle/>
          <a:p>
            <a:pPr marL="0" algn="l" rtl="0" eaLnBrk="1" latinLnBrk="0" hangingPunct="1">
              <a:spcBef>
                <a:spcPts val="0"/>
              </a:spcBef>
              <a:spcAft>
                <a:spcPts val="0"/>
              </a:spcAft>
            </a:pPr>
            <a:r>
              <a:rPr lang="en-US" kern="1200" dirty="0">
                <a:solidFill>
                  <a:srgbClr val="FFFFFF"/>
                </a:solidFill>
                <a:effectLst/>
                <a:latin typeface="Abadi" panose="020B0604020104020204" pitchFamily="34" charset="0"/>
                <a:ea typeface="+mn-ea"/>
                <a:cs typeface="+mn-cs"/>
              </a:rPr>
              <a:t>HR Data Analysis by Team ROMA</a:t>
            </a:r>
            <a:endParaRPr lang="en-US" dirty="0">
              <a:effectLst/>
            </a:endParaRPr>
          </a:p>
        </p:txBody>
      </p:sp>
      <p:pic>
        <p:nvPicPr>
          <p:cNvPr id="3" name="Picture 2">
            <a:extLst>
              <a:ext uri="{FF2B5EF4-FFF2-40B4-BE49-F238E27FC236}">
                <a16:creationId xmlns:a16="http://schemas.microsoft.com/office/drawing/2014/main" id="{B8E94B82-1C09-BFE7-A2DB-70886298B8CC}"/>
              </a:ext>
            </a:extLst>
          </p:cNvPr>
          <p:cNvPicPr>
            <a:picLocks noChangeAspect="1"/>
          </p:cNvPicPr>
          <p:nvPr/>
        </p:nvPicPr>
        <p:blipFill>
          <a:blip r:embed="rId2">
            <a:clrChange>
              <a:clrFrom>
                <a:srgbClr val="263238"/>
              </a:clrFrom>
              <a:clrTo>
                <a:srgbClr val="263238">
                  <a:alpha val="0"/>
                </a:srgbClr>
              </a:clrTo>
            </a:clrChange>
          </a:blip>
          <a:srcRect/>
          <a:stretch/>
        </p:blipFill>
        <p:spPr>
          <a:xfrm>
            <a:off x="132308" y="1182679"/>
            <a:ext cx="5843653" cy="2246321"/>
          </a:xfrm>
          <a:prstGeom prst="rect">
            <a:avLst/>
          </a:prstGeom>
        </p:spPr>
      </p:pic>
      <p:pic>
        <p:nvPicPr>
          <p:cNvPr id="6" name="Picture 5">
            <a:extLst>
              <a:ext uri="{FF2B5EF4-FFF2-40B4-BE49-F238E27FC236}">
                <a16:creationId xmlns:a16="http://schemas.microsoft.com/office/drawing/2014/main" id="{C8971881-03E3-F719-4D73-B2464E8B9584}"/>
              </a:ext>
            </a:extLst>
          </p:cNvPr>
          <p:cNvPicPr>
            <a:picLocks noChangeAspect="1"/>
          </p:cNvPicPr>
          <p:nvPr/>
        </p:nvPicPr>
        <p:blipFill>
          <a:blip r:embed="rId3"/>
          <a:stretch>
            <a:fillRect/>
          </a:stretch>
        </p:blipFill>
        <p:spPr>
          <a:xfrm>
            <a:off x="5863541" y="1331315"/>
            <a:ext cx="5582429" cy="4344006"/>
          </a:xfrm>
          <a:prstGeom prst="rect">
            <a:avLst/>
          </a:prstGeom>
        </p:spPr>
      </p:pic>
      <p:sp>
        <p:nvSpPr>
          <p:cNvPr id="4" name="TextBox 3">
            <a:extLst>
              <a:ext uri="{FF2B5EF4-FFF2-40B4-BE49-F238E27FC236}">
                <a16:creationId xmlns:a16="http://schemas.microsoft.com/office/drawing/2014/main" id="{A9C97101-A03E-C510-27E8-F1F02EC823B7}"/>
              </a:ext>
            </a:extLst>
          </p:cNvPr>
          <p:cNvSpPr txBox="1"/>
          <p:nvPr/>
        </p:nvSpPr>
        <p:spPr>
          <a:xfrm>
            <a:off x="132308" y="3429000"/>
            <a:ext cx="497321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2"/>
                </a:solidFill>
              </a:rPr>
              <a:t>This slide presents the distribution of employees across three departments in the company: Sales, Research &amp; Development, and Human Resources. The bar chart shows that most  employees belong to the Research &amp; Development department, followed by Sales, with  the fewest in Human Resources.</a:t>
            </a:r>
          </a:p>
        </p:txBody>
      </p:sp>
      <p:pic>
        <p:nvPicPr>
          <p:cNvPr id="2" name="Picture 1" descr="A logo of a globe with a graduation cap&#10;&#10;Description automatically generated">
            <a:extLst>
              <a:ext uri="{FF2B5EF4-FFF2-40B4-BE49-F238E27FC236}">
                <a16:creationId xmlns:a16="http://schemas.microsoft.com/office/drawing/2014/main" id="{C586E707-4B23-E800-C823-F98CA538482B}"/>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39572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FDB6D-332E-19D4-FDDB-82104DB33645}"/>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E8A4977E-E99C-F226-E27D-988EB841329E}"/>
              </a:ext>
            </a:extLst>
          </p:cNvPr>
          <p:cNvSpPr>
            <a:spLocks noGrp="1"/>
          </p:cNvSpPr>
          <p:nvPr>
            <p:ph type="ftr" sz="quarter" idx="52"/>
          </p:nvPr>
        </p:nvSpPr>
        <p:spPr/>
        <p:txBody>
          <a:bodyPr/>
          <a:lstStyle/>
          <a:p>
            <a:pPr marL="0" algn="l" rtl="0" eaLnBrk="1" latinLnBrk="0" hangingPunct="1">
              <a:spcBef>
                <a:spcPts val="0"/>
              </a:spcBef>
              <a:spcAft>
                <a:spcPts val="0"/>
              </a:spcAft>
            </a:pPr>
            <a:r>
              <a:rPr lang="en-US" kern="1200" dirty="0">
                <a:solidFill>
                  <a:srgbClr val="FFFFFF"/>
                </a:solidFill>
                <a:effectLst/>
                <a:latin typeface="Abadi" panose="020B0604020104020204" pitchFamily="34" charset="0"/>
                <a:ea typeface="+mn-ea"/>
                <a:cs typeface="+mn-cs"/>
              </a:rPr>
              <a:t>HR Data Analysis by Team ROMA</a:t>
            </a:r>
            <a:endParaRPr lang="en-US" dirty="0">
              <a:effectLst/>
            </a:endParaRPr>
          </a:p>
        </p:txBody>
      </p:sp>
      <p:pic>
        <p:nvPicPr>
          <p:cNvPr id="3" name="Picture 2">
            <a:extLst>
              <a:ext uri="{FF2B5EF4-FFF2-40B4-BE49-F238E27FC236}">
                <a16:creationId xmlns:a16="http://schemas.microsoft.com/office/drawing/2014/main" id="{BB633E31-297B-8507-7415-58C8BF35F151}"/>
              </a:ext>
            </a:extLst>
          </p:cNvPr>
          <p:cNvPicPr>
            <a:picLocks noChangeAspect="1"/>
          </p:cNvPicPr>
          <p:nvPr/>
        </p:nvPicPr>
        <p:blipFill>
          <a:blip r:embed="rId2"/>
          <a:stretch>
            <a:fillRect/>
          </a:stretch>
        </p:blipFill>
        <p:spPr>
          <a:xfrm>
            <a:off x="6530133" y="1258408"/>
            <a:ext cx="5098920" cy="4481760"/>
          </a:xfrm>
          <a:prstGeom prst="rect">
            <a:avLst/>
          </a:prstGeom>
        </p:spPr>
      </p:pic>
      <p:pic>
        <p:nvPicPr>
          <p:cNvPr id="6" name="Picture 5">
            <a:extLst>
              <a:ext uri="{FF2B5EF4-FFF2-40B4-BE49-F238E27FC236}">
                <a16:creationId xmlns:a16="http://schemas.microsoft.com/office/drawing/2014/main" id="{2B421C3B-AD54-07E6-A1EE-2E4B0DC7EFF0}"/>
              </a:ext>
            </a:extLst>
          </p:cNvPr>
          <p:cNvPicPr>
            <a:picLocks noChangeAspect="1"/>
          </p:cNvPicPr>
          <p:nvPr/>
        </p:nvPicPr>
        <p:blipFill>
          <a:blip r:embed="rId3">
            <a:clrChange>
              <a:clrFrom>
                <a:srgbClr val="263238"/>
              </a:clrFrom>
              <a:clrTo>
                <a:srgbClr val="263238">
                  <a:alpha val="0"/>
                </a:srgbClr>
              </a:clrTo>
            </a:clrChange>
          </a:blip>
          <a:srcRect/>
          <a:stretch/>
        </p:blipFill>
        <p:spPr>
          <a:xfrm>
            <a:off x="163544" y="1190041"/>
            <a:ext cx="6765994" cy="2168672"/>
          </a:xfrm>
          <a:prstGeom prst="rect">
            <a:avLst/>
          </a:prstGeom>
        </p:spPr>
      </p:pic>
      <p:sp>
        <p:nvSpPr>
          <p:cNvPr id="4" name="TextBox 3">
            <a:extLst>
              <a:ext uri="{FF2B5EF4-FFF2-40B4-BE49-F238E27FC236}">
                <a16:creationId xmlns:a16="http://schemas.microsoft.com/office/drawing/2014/main" id="{50F5B448-4228-1ADF-D32F-91B21C75B035}"/>
              </a:ext>
            </a:extLst>
          </p:cNvPr>
          <p:cNvSpPr txBox="1"/>
          <p:nvPr/>
        </p:nvSpPr>
        <p:spPr>
          <a:xfrm>
            <a:off x="163544" y="2983964"/>
            <a:ext cx="509892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2"/>
                </a:solidFill>
              </a:rPr>
              <a:t>It visualizes the proportion of average distance employees live from home based on them overtime status.</a:t>
            </a:r>
          </a:p>
          <a:p>
            <a:pPr lvl="1">
              <a:buFont typeface="Arial" panose="020B0604020202020204" pitchFamily="34" charset="0"/>
              <a:buChar char="•"/>
            </a:pPr>
            <a:r>
              <a:rPr lang="en-US" b="1" dirty="0">
                <a:solidFill>
                  <a:schemeClr val="bg2"/>
                </a:solidFill>
              </a:rPr>
              <a:t> 48.8%</a:t>
            </a:r>
            <a:r>
              <a:rPr lang="en-US" dirty="0">
                <a:solidFill>
                  <a:schemeClr val="bg2"/>
                </a:solidFill>
              </a:rPr>
              <a:t> represents one category (likely employees </a:t>
            </a:r>
          </a:p>
          <a:p>
            <a:pPr marL="742950" lvl="1" indent="-285750">
              <a:buFont typeface="Arial" panose="020B0604020202020204" pitchFamily="34" charset="0"/>
              <a:buChar char="•"/>
            </a:pPr>
            <a:r>
              <a:rPr lang="en-US" dirty="0">
                <a:solidFill>
                  <a:schemeClr val="bg2"/>
                </a:solidFill>
              </a:rPr>
              <a:t>who do not work overtime).</a:t>
            </a:r>
          </a:p>
          <a:p>
            <a:pPr lvl="1">
              <a:buFont typeface="Arial" panose="020B0604020202020204" pitchFamily="34" charset="0"/>
              <a:buChar char="•"/>
            </a:pPr>
            <a:r>
              <a:rPr lang="en-US" b="1" dirty="0">
                <a:solidFill>
                  <a:schemeClr val="bg2"/>
                </a:solidFill>
              </a:rPr>
              <a:t> 51.2%</a:t>
            </a:r>
            <a:r>
              <a:rPr lang="en-US" dirty="0">
                <a:solidFill>
                  <a:schemeClr val="bg2"/>
                </a:solidFill>
              </a:rPr>
              <a:t> represents the other category (likely employees who do work overtime).</a:t>
            </a:r>
          </a:p>
        </p:txBody>
      </p:sp>
      <p:pic>
        <p:nvPicPr>
          <p:cNvPr id="2" name="Picture 1" descr="A logo of a globe with a graduation cap&#10;&#10;Description automatically generated">
            <a:extLst>
              <a:ext uri="{FF2B5EF4-FFF2-40B4-BE49-F238E27FC236}">
                <a16:creationId xmlns:a16="http://schemas.microsoft.com/office/drawing/2014/main" id="{C1EAF4D8-BF04-AA29-2FFB-9DF572DC9C13}"/>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406635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CA06B-F3CF-2C80-5D44-CA8B5C6B310F}"/>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651020-2655-C079-C166-C4EF9B83D633}"/>
              </a:ext>
            </a:extLst>
          </p:cNvPr>
          <p:cNvSpPr>
            <a:spLocks noGrp="1"/>
          </p:cNvSpPr>
          <p:nvPr>
            <p:ph type="ftr" sz="quarter" idx="52"/>
          </p:nvPr>
        </p:nvSpPr>
        <p:spPr/>
        <p:txBody>
          <a:bodyPr/>
          <a:lstStyle/>
          <a:p>
            <a:pPr marL="0" algn="l" rtl="0" eaLnBrk="1" latinLnBrk="0" hangingPunct="1">
              <a:spcBef>
                <a:spcPts val="0"/>
              </a:spcBef>
              <a:spcAft>
                <a:spcPts val="0"/>
              </a:spcAft>
            </a:pPr>
            <a:r>
              <a:rPr lang="en-US" kern="1200" dirty="0">
                <a:solidFill>
                  <a:srgbClr val="FFFFFF"/>
                </a:solidFill>
                <a:effectLst/>
                <a:latin typeface="Abadi" panose="020B0604020104020204" pitchFamily="34" charset="0"/>
                <a:ea typeface="+mn-ea"/>
                <a:cs typeface="+mn-cs"/>
              </a:rPr>
              <a:t>HR Data Analysis by Team ROMA</a:t>
            </a:r>
            <a:endParaRPr lang="en-US" dirty="0">
              <a:effectLst/>
            </a:endParaRPr>
          </a:p>
        </p:txBody>
      </p:sp>
      <p:pic>
        <p:nvPicPr>
          <p:cNvPr id="4" name="Picture 3">
            <a:extLst>
              <a:ext uri="{FF2B5EF4-FFF2-40B4-BE49-F238E27FC236}">
                <a16:creationId xmlns:a16="http://schemas.microsoft.com/office/drawing/2014/main" id="{B7706BED-3BC2-2164-05AB-6D8E1342D20E}"/>
              </a:ext>
            </a:extLst>
          </p:cNvPr>
          <p:cNvPicPr>
            <a:picLocks noChangeAspect="1"/>
          </p:cNvPicPr>
          <p:nvPr/>
        </p:nvPicPr>
        <p:blipFill>
          <a:blip r:embed="rId2">
            <a:clrChange>
              <a:clrFrom>
                <a:srgbClr val="263238"/>
              </a:clrFrom>
              <a:clrTo>
                <a:srgbClr val="263238">
                  <a:alpha val="0"/>
                </a:srgbClr>
              </a:clrTo>
            </a:clrChange>
          </a:blip>
          <a:srcRect/>
          <a:stretch/>
        </p:blipFill>
        <p:spPr>
          <a:xfrm>
            <a:off x="162984" y="1299194"/>
            <a:ext cx="5545083" cy="2124371"/>
          </a:xfrm>
          <a:prstGeom prst="rect">
            <a:avLst/>
          </a:prstGeom>
        </p:spPr>
      </p:pic>
      <p:pic>
        <p:nvPicPr>
          <p:cNvPr id="10" name="Picture 9">
            <a:extLst>
              <a:ext uri="{FF2B5EF4-FFF2-40B4-BE49-F238E27FC236}">
                <a16:creationId xmlns:a16="http://schemas.microsoft.com/office/drawing/2014/main" id="{208083E3-06D3-60B9-64F5-DB50FD8B812B}"/>
              </a:ext>
            </a:extLst>
          </p:cNvPr>
          <p:cNvPicPr>
            <a:picLocks noChangeAspect="1"/>
          </p:cNvPicPr>
          <p:nvPr/>
        </p:nvPicPr>
        <p:blipFill>
          <a:blip r:embed="rId3"/>
          <a:stretch>
            <a:fillRect/>
          </a:stretch>
        </p:blipFill>
        <p:spPr>
          <a:xfrm>
            <a:off x="5708067" y="1299193"/>
            <a:ext cx="5640334" cy="4476455"/>
          </a:xfrm>
          <a:prstGeom prst="rect">
            <a:avLst/>
          </a:prstGeom>
        </p:spPr>
      </p:pic>
      <p:sp>
        <p:nvSpPr>
          <p:cNvPr id="3" name="TextBox 2">
            <a:extLst>
              <a:ext uri="{FF2B5EF4-FFF2-40B4-BE49-F238E27FC236}">
                <a16:creationId xmlns:a16="http://schemas.microsoft.com/office/drawing/2014/main" id="{697FD4A0-09EB-ADD6-3F65-C17AAB6E149A}"/>
              </a:ext>
            </a:extLst>
          </p:cNvPr>
          <p:cNvSpPr txBox="1"/>
          <p:nvPr/>
        </p:nvSpPr>
        <p:spPr>
          <a:xfrm>
            <a:off x="162984" y="3249834"/>
            <a:ext cx="48465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2"/>
                </a:solidFill>
              </a:rPr>
              <a:t>The chart compares the environment satisfaction  levels of male and female employees. The chart shows that female employees have higher levels of satisfaction than male employees, particularly in the "Very High" category. </a:t>
            </a:r>
          </a:p>
        </p:txBody>
      </p:sp>
      <p:pic>
        <p:nvPicPr>
          <p:cNvPr id="2" name="Picture 1" descr="A logo of a globe with a graduation cap&#10;&#10;Description automatically generated">
            <a:extLst>
              <a:ext uri="{FF2B5EF4-FFF2-40B4-BE49-F238E27FC236}">
                <a16:creationId xmlns:a16="http://schemas.microsoft.com/office/drawing/2014/main" id="{CF5267B0-C109-5466-8087-7A28A2F9B0FD}"/>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289689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0DBCF-CC2B-5974-FF37-C970B14C96CE}"/>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2B37C93A-EFF0-2AEE-2C34-B1EB2889E811}"/>
              </a:ext>
            </a:extLst>
          </p:cNvPr>
          <p:cNvSpPr>
            <a:spLocks noGrp="1"/>
          </p:cNvSpPr>
          <p:nvPr>
            <p:ph type="title"/>
          </p:nvPr>
        </p:nvSpPr>
        <p:spPr>
          <a:xfrm>
            <a:off x="484632" y="1798312"/>
            <a:ext cx="5580500" cy="1325563"/>
          </a:xfrm>
        </p:spPr>
        <p:txBody>
          <a:bodyPr/>
          <a:lstStyle/>
          <a:p>
            <a:r>
              <a:rPr lang="en-US" dirty="0"/>
              <a:t>Dashboards &amp; Insights</a:t>
            </a:r>
          </a:p>
        </p:txBody>
      </p:sp>
      <p:sp>
        <p:nvSpPr>
          <p:cNvPr id="4" name="Footer Placeholder 3">
            <a:extLst>
              <a:ext uri="{FF2B5EF4-FFF2-40B4-BE49-F238E27FC236}">
                <a16:creationId xmlns:a16="http://schemas.microsoft.com/office/drawing/2014/main" id="{5B4E17AC-6A4E-118C-9C95-4A93EAFADB71}"/>
              </a:ext>
            </a:extLst>
          </p:cNvPr>
          <p:cNvSpPr>
            <a:spLocks noGrp="1"/>
          </p:cNvSpPr>
          <p:nvPr>
            <p:ph type="ftr" sz="quarter" idx="52"/>
          </p:nvPr>
        </p:nvSpPr>
        <p:spPr/>
        <p:txBody>
          <a:bodyPr/>
          <a:lstStyle/>
          <a:p>
            <a:pPr marL="0" algn="l" rtl="0" eaLnBrk="1" latinLnBrk="0" hangingPunct="1">
              <a:spcBef>
                <a:spcPts val="0"/>
              </a:spcBef>
              <a:spcAft>
                <a:spcPts val="0"/>
              </a:spcAft>
            </a:pPr>
            <a:r>
              <a:rPr lang="en-US" kern="1200">
                <a:solidFill>
                  <a:srgbClr val="FFFFFF"/>
                </a:solidFill>
                <a:effectLst/>
                <a:latin typeface="Abadi" panose="020B0604020104020204" pitchFamily="34" charset="0"/>
                <a:ea typeface="+mn-ea"/>
                <a:cs typeface="+mn-cs"/>
              </a:rPr>
              <a:t>HR Data Analysis by Team ROMA</a:t>
            </a:r>
            <a:endParaRPr lang="en-US" dirty="0">
              <a:effectLst/>
            </a:endParaRPr>
          </a:p>
        </p:txBody>
      </p:sp>
      <p:pic>
        <p:nvPicPr>
          <p:cNvPr id="7" name="Picture 6" descr="A person standing in front of a computer screen&#10;&#10;Description automatically generated">
            <a:extLst>
              <a:ext uri="{FF2B5EF4-FFF2-40B4-BE49-F238E27FC236}">
                <a16:creationId xmlns:a16="http://schemas.microsoft.com/office/drawing/2014/main" id="{BBE26196-010D-0CD8-7B88-B8AFFA69B05C}"/>
              </a:ext>
            </a:extLst>
          </p:cNvPr>
          <p:cNvPicPr>
            <a:picLocks noChangeAspect="1"/>
          </p:cNvPicPr>
          <p:nvPr/>
        </p:nvPicPr>
        <p:blipFill>
          <a:blip r:embed="rId3"/>
          <a:stretch>
            <a:fillRect/>
          </a:stretch>
        </p:blipFill>
        <p:spPr>
          <a:xfrm>
            <a:off x="6126869" y="614855"/>
            <a:ext cx="5628290" cy="5628290"/>
          </a:xfrm>
          <a:prstGeom prst="rect">
            <a:avLst/>
          </a:prstGeom>
        </p:spPr>
      </p:pic>
      <p:pic>
        <p:nvPicPr>
          <p:cNvPr id="2" name="Picture 1" descr="A logo of a globe with a graduation cap&#10;&#10;Description automatically generated">
            <a:extLst>
              <a:ext uri="{FF2B5EF4-FFF2-40B4-BE49-F238E27FC236}">
                <a16:creationId xmlns:a16="http://schemas.microsoft.com/office/drawing/2014/main" id="{47A412EE-EC6C-1AD8-8566-6FBFA6D01AB3}"/>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
        <p:nvSpPr>
          <p:cNvPr id="3" name="TextBox 2">
            <a:extLst>
              <a:ext uri="{FF2B5EF4-FFF2-40B4-BE49-F238E27FC236}">
                <a16:creationId xmlns:a16="http://schemas.microsoft.com/office/drawing/2014/main" id="{450ABC5A-0D99-A1A9-4846-E0AFDA61FB1F}"/>
              </a:ext>
            </a:extLst>
          </p:cNvPr>
          <p:cNvSpPr txBox="1"/>
          <p:nvPr/>
        </p:nvSpPr>
        <p:spPr>
          <a:xfrm>
            <a:off x="484632" y="3002578"/>
            <a:ext cx="4385947" cy="646331"/>
          </a:xfrm>
          <a:prstGeom prst="rect">
            <a:avLst/>
          </a:prstGeom>
        </p:spPr>
        <p:txBody>
          <a:bodyPr wrap="square" rtlCol="0">
            <a:spAutoFit/>
          </a:bodyPr>
          <a:lstStyle/>
          <a:p>
            <a:pPr marL="0" indent="0" algn="ctr">
              <a:lnSpc>
                <a:spcPct val="100000"/>
              </a:lnSpc>
              <a:spcBef>
                <a:spcPts val="0"/>
              </a:spcBef>
              <a:buFontTx/>
              <a:buNone/>
            </a:pPr>
            <a:r>
              <a:rPr lang="en-US" dirty="0">
                <a:solidFill>
                  <a:schemeClr val="bg1"/>
                </a:solidFill>
              </a:rPr>
              <a:t>If you want to see the full Dashboards in Tableau, </a:t>
            </a:r>
            <a:r>
              <a:rPr lang="en-US" dirty="0">
                <a:solidFill>
                  <a:schemeClr val="bg1"/>
                </a:solidFill>
                <a:hlinkClick r:id="rId5"/>
              </a:rPr>
              <a:t>click here</a:t>
            </a:r>
            <a:r>
              <a:rPr lang="en-US" dirty="0">
                <a:solidFill>
                  <a:schemeClr val="bg1"/>
                </a:solidFill>
              </a:rPr>
              <a:t>.</a:t>
            </a:r>
            <a:endParaRPr lang="en-US" sz="1800" dirty="0">
              <a:solidFill>
                <a:schemeClr val="bg1"/>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223563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2A24F-1D6F-14F1-3C4B-8F8C4E5CEBC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5F68BBB-C7D8-67D8-4BD0-DD13F7F76220}"/>
              </a:ext>
            </a:extLst>
          </p:cNvPr>
          <p:cNvSpPr>
            <a:spLocks noGrp="1"/>
          </p:cNvSpPr>
          <p:nvPr>
            <p:ph type="title"/>
          </p:nvPr>
        </p:nvSpPr>
        <p:spPr>
          <a:xfrm>
            <a:off x="484632" y="311581"/>
            <a:ext cx="7549025" cy="1325563"/>
          </a:xfrm>
        </p:spPr>
        <p:txBody>
          <a:bodyPr/>
          <a:lstStyle/>
          <a:p>
            <a:r>
              <a:rPr lang="en-US" sz="3600" dirty="0"/>
              <a:t>Employee Insights and Performance Blueprint</a:t>
            </a:r>
            <a:endParaRPr lang="en-US" sz="3600" b="1" dirty="0"/>
          </a:p>
        </p:txBody>
      </p:sp>
      <p:sp>
        <p:nvSpPr>
          <p:cNvPr id="18" name="Footer Placeholder 17">
            <a:extLst>
              <a:ext uri="{FF2B5EF4-FFF2-40B4-BE49-F238E27FC236}">
                <a16:creationId xmlns:a16="http://schemas.microsoft.com/office/drawing/2014/main" id="{1ADA4DC1-181C-424A-62B2-EEDCA4F972F5}"/>
              </a:ext>
            </a:extLst>
          </p:cNvPr>
          <p:cNvSpPr>
            <a:spLocks noGrp="1"/>
          </p:cNvSpPr>
          <p:nvPr>
            <p:ph type="ftr" sz="quarter" idx="52"/>
          </p:nvPr>
        </p:nvSpPr>
        <p:spPr>
          <a:xfrm>
            <a:off x="484632" y="6217920"/>
            <a:ext cx="4114800" cy="365125"/>
          </a:xfrm>
        </p:spPr>
        <p:txBody>
          <a:bodyPr/>
          <a:lstStyle/>
          <a:p>
            <a:pPr marL="0" algn="l" rtl="0" eaLnBrk="1" latinLnBrk="0" hangingPunct="1">
              <a:spcBef>
                <a:spcPts val="0"/>
              </a:spcBef>
              <a:spcAft>
                <a:spcPts val="0"/>
              </a:spcAft>
            </a:pPr>
            <a:r>
              <a:rPr lang="en-US" kern="1200" dirty="0">
                <a:solidFill>
                  <a:srgbClr val="FFFFFF"/>
                </a:solidFill>
                <a:effectLst/>
                <a:latin typeface="Abadi" panose="020B0604020104020204" pitchFamily="34" charset="0"/>
                <a:ea typeface="+mn-ea"/>
                <a:cs typeface="+mn-cs"/>
              </a:rPr>
              <a:t>HR Data Analysis by Team ROMA</a:t>
            </a:r>
            <a:endParaRPr lang="en-US" dirty="0">
              <a:effectLst/>
            </a:endParaRPr>
          </a:p>
        </p:txBody>
      </p:sp>
      <p:sp>
        <p:nvSpPr>
          <p:cNvPr id="6" name="TextBox 5">
            <a:extLst>
              <a:ext uri="{FF2B5EF4-FFF2-40B4-BE49-F238E27FC236}">
                <a16:creationId xmlns:a16="http://schemas.microsoft.com/office/drawing/2014/main" id="{5FF34D76-CE13-3584-4460-B958AB38E346}"/>
              </a:ext>
            </a:extLst>
          </p:cNvPr>
          <p:cNvSpPr txBox="1"/>
          <p:nvPr/>
        </p:nvSpPr>
        <p:spPr>
          <a:xfrm>
            <a:off x="298020" y="2136740"/>
            <a:ext cx="4048546" cy="2369880"/>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dirty="0">
                <a:solidFill>
                  <a:schemeClr val="bg1"/>
                </a:solidFill>
              </a:rPr>
              <a:t>Summary:</a:t>
            </a:r>
          </a:p>
          <a:p>
            <a:pPr>
              <a:lnSpc>
                <a:spcPct val="100000"/>
              </a:lnSpc>
              <a:spcBef>
                <a:spcPts val="0"/>
              </a:spcBef>
            </a:pPr>
            <a:endParaRPr lang="en-US" dirty="0">
              <a:solidFill>
                <a:schemeClr val="bg1"/>
              </a:solidFill>
            </a:endParaRPr>
          </a:p>
          <a:p>
            <a:pPr marL="742950" lvl="1" indent="-285750">
              <a:buFont typeface="Arial" panose="020B0604020202020204" pitchFamily="34" charset="0"/>
              <a:buChar char="•"/>
            </a:pPr>
            <a:r>
              <a:rPr lang="en-US" sz="1400" dirty="0">
                <a:solidFill>
                  <a:schemeClr val="bg1"/>
                </a:solidFill>
              </a:rPr>
              <a:t>This blueprint highlights key metrics such as employee headcount, salary, attrition, job satisfaction, and workforce demographics. It covers gender, age, education, overtime, tenure, and training hours, offering a concise view of employee performance for informed HR decisions.</a:t>
            </a:r>
            <a:endParaRPr lang="en-US" sz="1400" dirty="0">
              <a:solidFill>
                <a:schemeClr val="bg1"/>
              </a:solidFill>
              <a:latin typeface="Posterama" panose="020B0504020200020000" pitchFamily="34" charset="0"/>
              <a:ea typeface="微软雅黑"/>
              <a:cs typeface="Posterama" panose="020B0504020200020000" pitchFamily="34" charset="0"/>
            </a:endParaRPr>
          </a:p>
        </p:txBody>
      </p:sp>
      <p:pic>
        <p:nvPicPr>
          <p:cNvPr id="7" name="Picture 6" descr="Several graphs on a paper&#10;&#10;Description automatically generated with medium confidence">
            <a:extLst>
              <a:ext uri="{FF2B5EF4-FFF2-40B4-BE49-F238E27FC236}">
                <a16:creationId xmlns:a16="http://schemas.microsoft.com/office/drawing/2014/main" id="{A514DFFB-C4BB-41BB-6D67-71E9A0D089F6}"/>
              </a:ext>
            </a:extLst>
          </p:cNvPr>
          <p:cNvPicPr>
            <a:picLocks noChangeAspect="1"/>
          </p:cNvPicPr>
          <p:nvPr/>
        </p:nvPicPr>
        <p:blipFill>
          <a:blip r:embed="rId3"/>
          <a:stretch>
            <a:fillRect/>
          </a:stretch>
        </p:blipFill>
        <p:spPr>
          <a:xfrm>
            <a:off x="4599432" y="1643442"/>
            <a:ext cx="7045172" cy="4574478"/>
          </a:xfrm>
          <a:prstGeom prst="rect">
            <a:avLst/>
          </a:prstGeom>
        </p:spPr>
      </p:pic>
      <p:pic>
        <p:nvPicPr>
          <p:cNvPr id="2" name="Picture 1" descr="A logo of a globe with a graduation cap&#10;&#10;Description automatically generated">
            <a:extLst>
              <a:ext uri="{FF2B5EF4-FFF2-40B4-BE49-F238E27FC236}">
                <a16:creationId xmlns:a16="http://schemas.microsoft.com/office/drawing/2014/main" id="{9DEF9ABE-AB27-36F5-1675-3B877D1104C6}"/>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377735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effectLst>
                  <a:outerShdw blurRad="38100" dist="38100" dir="2700000" algn="tl">
                    <a:srgbClr val="000000">
                      <a:alpha val="43137"/>
                    </a:srgbClr>
                  </a:outerShdw>
                </a:effectLst>
              </a:rPr>
              <a:t>Agenda</a:t>
            </a:r>
            <a:r>
              <a:rPr lang="en-US" altLang="zh-CN" dirty="0"/>
              <a:t>:</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Who Are We?</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Understanding the Data</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Data Cleaning Process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Dashboards &amp; Key Insights</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Conclusion</a:t>
            </a:r>
          </a:p>
        </p:txBody>
      </p:sp>
      <p:sp>
        <p:nvSpPr>
          <p:cNvPr id="20" name="Footer Placeholder 19">
            <a:extLst>
              <a:ext uri="{FF2B5EF4-FFF2-40B4-BE49-F238E27FC236}">
                <a16:creationId xmlns:a16="http://schemas.microsoft.com/office/drawing/2014/main" id="{1664F554-8F3F-2148-FE86-1FE8F66B856B}"/>
              </a:ext>
            </a:extLst>
          </p:cNvPr>
          <p:cNvSpPr>
            <a:spLocks noGrp="1"/>
          </p:cNvSpPr>
          <p:nvPr>
            <p:ph type="ftr" sz="quarter" idx="33"/>
          </p:nvPr>
        </p:nvSpPr>
        <p:spPr/>
        <p:txBody>
          <a:bodyPr/>
          <a:lstStyle/>
          <a:p>
            <a:r>
              <a:rPr lang="en-US" dirty="0"/>
              <a:t>HR Data Analysis by Team ROMA</a:t>
            </a:r>
            <a:endParaRPr lang="en-US" noProof="0"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4FE0C43-7FFF-F89C-F241-826ECC756C76}"/>
                  </a:ext>
                </a:extLst>
              </p14:cNvPr>
              <p14:cNvContentPartPr/>
              <p14:nvPr/>
            </p14:nvContentPartPr>
            <p14:xfrm>
              <a:off x="10401568" y="465590"/>
              <a:ext cx="1709640" cy="2185560"/>
            </p14:xfrm>
          </p:contentPart>
        </mc:Choice>
        <mc:Fallback xmlns="">
          <p:pic>
            <p:nvPicPr>
              <p:cNvPr id="4" name="Ink 3">
                <a:extLst>
                  <a:ext uri="{FF2B5EF4-FFF2-40B4-BE49-F238E27FC236}">
                    <a16:creationId xmlns:a16="http://schemas.microsoft.com/office/drawing/2014/main" id="{54FE0C43-7FFF-F89C-F241-826ECC756C76}"/>
                  </a:ext>
                </a:extLst>
              </p:cNvPr>
              <p:cNvPicPr/>
              <p:nvPr/>
            </p:nvPicPr>
            <p:blipFill>
              <a:blip r:embed="rId4"/>
              <a:stretch>
                <a:fillRect/>
              </a:stretch>
            </p:blipFill>
            <p:spPr>
              <a:xfrm>
                <a:off x="10338928" y="402590"/>
                <a:ext cx="1835280" cy="2311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4DD07D0-F496-70E9-9DB5-927A8EEA3329}"/>
                  </a:ext>
                </a:extLst>
              </p14:cNvPr>
              <p14:cNvContentPartPr/>
              <p14:nvPr/>
            </p14:nvContentPartPr>
            <p14:xfrm>
              <a:off x="11543128" y="577910"/>
              <a:ext cx="560160" cy="387720"/>
            </p14:xfrm>
          </p:contentPart>
        </mc:Choice>
        <mc:Fallback xmlns="">
          <p:pic>
            <p:nvPicPr>
              <p:cNvPr id="5" name="Ink 4">
                <a:extLst>
                  <a:ext uri="{FF2B5EF4-FFF2-40B4-BE49-F238E27FC236}">
                    <a16:creationId xmlns:a16="http://schemas.microsoft.com/office/drawing/2014/main" id="{74DD07D0-F496-70E9-9DB5-927A8EEA3329}"/>
                  </a:ext>
                </a:extLst>
              </p:cNvPr>
              <p:cNvPicPr/>
              <p:nvPr/>
            </p:nvPicPr>
            <p:blipFill>
              <a:blip r:embed="rId6"/>
              <a:stretch>
                <a:fillRect/>
              </a:stretch>
            </p:blipFill>
            <p:spPr>
              <a:xfrm>
                <a:off x="11480128" y="514910"/>
                <a:ext cx="685800" cy="513360"/>
              </a:xfrm>
              <a:prstGeom prst="rect">
                <a:avLst/>
              </a:prstGeom>
            </p:spPr>
          </p:pic>
        </mc:Fallback>
      </mc:AlternateContent>
      <p:pic>
        <p:nvPicPr>
          <p:cNvPr id="6" name="Picture 5" descr="A logo of a globe with a graduation cap&#10;&#10;Description automatically generated">
            <a:extLst>
              <a:ext uri="{FF2B5EF4-FFF2-40B4-BE49-F238E27FC236}">
                <a16:creationId xmlns:a16="http://schemas.microsoft.com/office/drawing/2014/main" id="{22CCE2D5-67F5-ACFE-A7D4-71E1E3F07F45}"/>
              </a:ext>
            </a:extLst>
          </p:cNvPr>
          <p:cNvPicPr>
            <a:picLocks noChangeAspect="1"/>
          </p:cNvPicPr>
          <p:nvPr/>
        </p:nvPicPr>
        <p:blipFill>
          <a:blip r:embed="rId7">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277553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fade">
                                      <p:cBhvr>
                                        <p:cTn id="17" dur="500"/>
                                        <p:tgtEl>
                                          <p:spTgt spid="1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xEl>
                                              <p:pRg st="0" end="0"/>
                                            </p:txEl>
                                          </p:spTgt>
                                        </p:tgtEl>
                                        <p:attrNameLst>
                                          <p:attrName>style.visibility</p:attrName>
                                        </p:attrNameLst>
                                      </p:cBhvr>
                                      <p:to>
                                        <p:strVal val="visible"/>
                                      </p:to>
                                    </p:set>
                                    <p:animEffect transition="in" filter="fade">
                                      <p:cBhvr>
                                        <p:cTn id="22" dur="500"/>
                                        <p:tgtEl>
                                          <p:spTgt spid="2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animEffect transition="in" filter="fade">
                                      <p:cBhvr>
                                        <p:cTn id="27"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9" grpId="0" build="p"/>
      <p:bldP spid="18" grpId="0" build="p"/>
      <p:bldP spid="22" grpId="0" build="p"/>
      <p:bldP spid="2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FC81E-B87D-7948-6E91-6191DFF5707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3EA462B-51C0-C841-701C-8A54C2E4B015}"/>
              </a:ext>
            </a:extLst>
          </p:cNvPr>
          <p:cNvSpPr>
            <a:spLocks noGrp="1"/>
          </p:cNvSpPr>
          <p:nvPr>
            <p:ph type="title"/>
          </p:nvPr>
        </p:nvSpPr>
        <p:spPr>
          <a:xfrm>
            <a:off x="484632" y="311581"/>
            <a:ext cx="7549025" cy="1325563"/>
          </a:xfrm>
        </p:spPr>
        <p:txBody>
          <a:bodyPr/>
          <a:lstStyle/>
          <a:p>
            <a:r>
              <a:rPr lang="en-US" sz="3600" dirty="0"/>
              <a:t>HR Dashboard Homepage</a:t>
            </a:r>
            <a:endParaRPr lang="en-US" sz="3600" b="1" dirty="0"/>
          </a:p>
        </p:txBody>
      </p:sp>
      <p:sp>
        <p:nvSpPr>
          <p:cNvPr id="18" name="Footer Placeholder 17">
            <a:extLst>
              <a:ext uri="{FF2B5EF4-FFF2-40B4-BE49-F238E27FC236}">
                <a16:creationId xmlns:a16="http://schemas.microsoft.com/office/drawing/2014/main" id="{36FAD188-4B20-1C3F-3DE9-0CCEF7B390F7}"/>
              </a:ext>
            </a:extLst>
          </p:cNvPr>
          <p:cNvSpPr>
            <a:spLocks noGrp="1"/>
          </p:cNvSpPr>
          <p:nvPr>
            <p:ph type="ftr" sz="quarter" idx="52"/>
          </p:nvPr>
        </p:nvSpPr>
        <p:spPr>
          <a:xfrm>
            <a:off x="484632" y="6217920"/>
            <a:ext cx="4114800" cy="365125"/>
          </a:xfrm>
        </p:spPr>
        <p:txBody>
          <a:bodyPr/>
          <a:lstStyle/>
          <a:p>
            <a:pPr marL="0" algn="l" rtl="0" eaLnBrk="1" latinLnBrk="0" hangingPunct="1">
              <a:spcBef>
                <a:spcPts val="0"/>
              </a:spcBef>
              <a:spcAft>
                <a:spcPts val="0"/>
              </a:spcAft>
            </a:pPr>
            <a:r>
              <a:rPr lang="en-US" kern="1200" dirty="0">
                <a:solidFill>
                  <a:srgbClr val="FFFFFF"/>
                </a:solidFill>
                <a:effectLst/>
                <a:latin typeface="Abadi" panose="020B0604020104020204" pitchFamily="34" charset="0"/>
                <a:ea typeface="+mn-ea"/>
                <a:cs typeface="+mn-cs"/>
              </a:rPr>
              <a:t>HR Data Analysis by Team ROMA</a:t>
            </a:r>
            <a:endParaRPr lang="en-US" dirty="0">
              <a:effectLst/>
            </a:endParaRPr>
          </a:p>
        </p:txBody>
      </p:sp>
      <p:sp>
        <p:nvSpPr>
          <p:cNvPr id="6" name="TextBox 5">
            <a:extLst>
              <a:ext uri="{FF2B5EF4-FFF2-40B4-BE49-F238E27FC236}">
                <a16:creationId xmlns:a16="http://schemas.microsoft.com/office/drawing/2014/main" id="{19D24A80-73F2-CD09-1F3D-2DD0E39AAEDB}"/>
              </a:ext>
            </a:extLst>
          </p:cNvPr>
          <p:cNvSpPr txBox="1"/>
          <p:nvPr/>
        </p:nvSpPr>
        <p:spPr>
          <a:xfrm>
            <a:off x="484632" y="1920895"/>
            <a:ext cx="4048546" cy="3016210"/>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dirty="0">
                <a:solidFill>
                  <a:schemeClr val="bg1"/>
                </a:solidFill>
              </a:rPr>
              <a:t>Summary :</a:t>
            </a:r>
          </a:p>
          <a:p>
            <a:pPr lvl="1"/>
            <a:endParaRPr lang="en-US" dirty="0">
              <a:solidFill>
                <a:schemeClr val="bg1"/>
              </a:solidFill>
            </a:endParaRPr>
          </a:p>
          <a:p>
            <a:pPr marL="742950" lvl="1" indent="-285750">
              <a:buFont typeface="Arial" panose="020B0604020202020204" pitchFamily="34" charset="0"/>
              <a:buChar char="•"/>
            </a:pPr>
            <a:r>
              <a:rPr lang="en-US" sz="1400" dirty="0">
                <a:solidFill>
                  <a:schemeClr val="bg1"/>
                </a:solidFill>
              </a:rPr>
              <a:t>The IBM HR Dashboards homepage provides a visually appealing overview of HR analytics. The three main sections—Employee Insights and Performance, Attrition Analysis, and Development Metrics—offer comprehensive insights into employee data. Interactive icons allow users to easily navigate between these sections, making it a user-friendly tool for HR professionals.</a:t>
            </a:r>
            <a:endParaRPr lang="en-US" sz="1400" dirty="0">
              <a:solidFill>
                <a:schemeClr val="bg1"/>
              </a:solidFill>
              <a:latin typeface="Posterama" panose="020B0504020200020000" pitchFamily="34" charset="0"/>
              <a:ea typeface="微软雅黑"/>
              <a:cs typeface="Posterama" panose="020B0504020200020000" pitchFamily="34" charset="0"/>
            </a:endParaRPr>
          </a:p>
        </p:txBody>
      </p:sp>
      <p:pic>
        <p:nvPicPr>
          <p:cNvPr id="4" name="Picture 3">
            <a:extLst>
              <a:ext uri="{FF2B5EF4-FFF2-40B4-BE49-F238E27FC236}">
                <a16:creationId xmlns:a16="http://schemas.microsoft.com/office/drawing/2014/main" id="{110059E7-57C1-AF54-FF08-AB214C7053BD}"/>
              </a:ext>
            </a:extLst>
          </p:cNvPr>
          <p:cNvPicPr>
            <a:picLocks noChangeAspect="1"/>
          </p:cNvPicPr>
          <p:nvPr/>
        </p:nvPicPr>
        <p:blipFill>
          <a:blip r:embed="rId3"/>
          <a:stretch>
            <a:fillRect/>
          </a:stretch>
        </p:blipFill>
        <p:spPr>
          <a:xfrm>
            <a:off x="4533178" y="1886394"/>
            <a:ext cx="7577043" cy="3910589"/>
          </a:xfrm>
          <a:prstGeom prst="rect">
            <a:avLst/>
          </a:prstGeom>
        </p:spPr>
      </p:pic>
      <p:pic>
        <p:nvPicPr>
          <p:cNvPr id="2" name="Picture 1" descr="A logo of a globe with a graduation cap&#10;&#10;Description automatically generated">
            <a:extLst>
              <a:ext uri="{FF2B5EF4-FFF2-40B4-BE49-F238E27FC236}">
                <a16:creationId xmlns:a16="http://schemas.microsoft.com/office/drawing/2014/main" id="{E968F3DB-CB74-CB07-24A5-FB49F4419672}"/>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172199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2A44F-75AA-0F8C-06C5-08E32AFA1DD7}"/>
            </a:ext>
          </a:extLst>
        </p:cNvPr>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FBDF75DD-BBB2-3877-E253-9D7113EF8E06}"/>
              </a:ext>
            </a:extLst>
          </p:cNvPr>
          <p:cNvSpPr>
            <a:spLocks noGrp="1"/>
          </p:cNvSpPr>
          <p:nvPr>
            <p:ph type="ftr" sz="quarter" idx="52"/>
          </p:nvPr>
        </p:nvSpPr>
        <p:spPr>
          <a:xfrm>
            <a:off x="484632" y="6217920"/>
            <a:ext cx="4114800" cy="365125"/>
          </a:xfrm>
        </p:spPr>
        <p:txBody>
          <a:bodyPr/>
          <a:lstStyle/>
          <a:p>
            <a:pPr marL="0" algn="l" rtl="0" eaLnBrk="1" latinLnBrk="0" hangingPunct="1">
              <a:spcBef>
                <a:spcPts val="0"/>
              </a:spcBef>
              <a:spcAft>
                <a:spcPts val="0"/>
              </a:spcAft>
            </a:pPr>
            <a:r>
              <a:rPr lang="en-US" kern="1200" dirty="0">
                <a:solidFill>
                  <a:srgbClr val="FFFFFF"/>
                </a:solidFill>
                <a:effectLst/>
                <a:latin typeface="Abadi" panose="020B0604020104020204" pitchFamily="34" charset="0"/>
                <a:ea typeface="+mn-ea"/>
                <a:cs typeface="+mn-cs"/>
              </a:rPr>
              <a:t>HR Data Analysis by Team ROMA</a:t>
            </a:r>
            <a:endParaRPr lang="en-US" dirty="0">
              <a:effectLst/>
            </a:endParaRPr>
          </a:p>
        </p:txBody>
      </p:sp>
      <p:pic>
        <p:nvPicPr>
          <p:cNvPr id="7" name="Picture 6">
            <a:extLst>
              <a:ext uri="{FF2B5EF4-FFF2-40B4-BE49-F238E27FC236}">
                <a16:creationId xmlns:a16="http://schemas.microsoft.com/office/drawing/2014/main" id="{B18E06BD-3FB8-29E2-A978-15888344E1DD}"/>
              </a:ext>
            </a:extLst>
          </p:cNvPr>
          <p:cNvPicPr>
            <a:picLocks noChangeAspect="1"/>
          </p:cNvPicPr>
          <p:nvPr/>
        </p:nvPicPr>
        <p:blipFill>
          <a:blip r:embed="rId3"/>
          <a:stretch>
            <a:fillRect/>
          </a:stretch>
        </p:blipFill>
        <p:spPr>
          <a:xfrm>
            <a:off x="198680" y="531845"/>
            <a:ext cx="11794639" cy="5318450"/>
          </a:xfrm>
          <a:prstGeom prst="rect">
            <a:avLst/>
          </a:prstGeom>
        </p:spPr>
      </p:pic>
    </p:spTree>
    <p:extLst>
      <p:ext uri="{BB962C8B-B14F-4D97-AF65-F5344CB8AC3E}">
        <p14:creationId xmlns:p14="http://schemas.microsoft.com/office/powerpoint/2010/main" val="3897517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7B9AB-34FF-2333-A09F-9E9166D433B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29ACE51-2E12-7453-2FEE-C8A9AB1C029D}"/>
              </a:ext>
            </a:extLst>
          </p:cNvPr>
          <p:cNvSpPr>
            <a:spLocks noGrp="1"/>
          </p:cNvSpPr>
          <p:nvPr>
            <p:ph type="title"/>
          </p:nvPr>
        </p:nvSpPr>
        <p:spPr>
          <a:xfrm>
            <a:off x="484632" y="311581"/>
            <a:ext cx="5260369" cy="1325563"/>
          </a:xfrm>
        </p:spPr>
        <p:txBody>
          <a:bodyPr/>
          <a:lstStyle/>
          <a:p>
            <a:r>
              <a:rPr lang="en-US" dirty="0"/>
              <a:t>Attrition Overview</a:t>
            </a:r>
          </a:p>
        </p:txBody>
      </p:sp>
      <p:sp>
        <p:nvSpPr>
          <p:cNvPr id="20" name="Text Placeholder 19">
            <a:extLst>
              <a:ext uri="{FF2B5EF4-FFF2-40B4-BE49-F238E27FC236}">
                <a16:creationId xmlns:a16="http://schemas.microsoft.com/office/drawing/2014/main" id="{C016603A-62C8-A01C-0B2E-A016388254C7}"/>
              </a:ext>
            </a:extLst>
          </p:cNvPr>
          <p:cNvSpPr>
            <a:spLocks noGrp="1"/>
          </p:cNvSpPr>
          <p:nvPr>
            <p:ph type="body" sz="quarter" idx="28"/>
          </p:nvPr>
        </p:nvSpPr>
        <p:spPr>
          <a:xfrm>
            <a:off x="484632" y="2058576"/>
            <a:ext cx="2466891" cy="455319"/>
          </a:xfrm>
        </p:spPr>
        <p:txBody>
          <a:bodyPr/>
          <a:lstStyle/>
          <a:p>
            <a:pPr marL="285750" indent="-285750">
              <a:buFont typeface="Arial" panose="020B0604020202020204" pitchFamily="34" charset="0"/>
              <a:buChar char="•"/>
            </a:pPr>
            <a:r>
              <a:rPr lang="en-US" sz="1800" dirty="0"/>
              <a:t>Content Overview:</a:t>
            </a:r>
          </a:p>
          <a:p>
            <a:pPr marL="285750" indent="-285750">
              <a:buFont typeface="Arial" panose="020B0604020202020204" pitchFamily="34" charset="0"/>
              <a:buChar char="•"/>
            </a:pPr>
            <a:endParaRPr lang="en-US" sz="1800" dirty="0"/>
          </a:p>
        </p:txBody>
      </p:sp>
      <p:sp>
        <p:nvSpPr>
          <p:cNvPr id="18" name="Footer Placeholder 17">
            <a:extLst>
              <a:ext uri="{FF2B5EF4-FFF2-40B4-BE49-F238E27FC236}">
                <a16:creationId xmlns:a16="http://schemas.microsoft.com/office/drawing/2014/main" id="{D3990BEB-84B1-E87E-A805-A2A3A9E85FFB}"/>
              </a:ext>
            </a:extLst>
          </p:cNvPr>
          <p:cNvSpPr>
            <a:spLocks noGrp="1"/>
          </p:cNvSpPr>
          <p:nvPr>
            <p:ph type="ftr" sz="quarter" idx="52"/>
          </p:nvPr>
        </p:nvSpPr>
        <p:spPr>
          <a:xfrm>
            <a:off x="484632" y="6217920"/>
            <a:ext cx="4114800" cy="365125"/>
          </a:xfrm>
        </p:spPr>
        <p:txBody>
          <a:bodyPr/>
          <a:lstStyle/>
          <a:p>
            <a:pPr marL="0" algn="l" rtl="0" eaLnBrk="1" latinLnBrk="0" hangingPunct="1">
              <a:spcBef>
                <a:spcPts val="0"/>
              </a:spcBef>
              <a:spcAft>
                <a:spcPts val="0"/>
              </a:spcAft>
            </a:pPr>
            <a:r>
              <a:rPr lang="en-US" kern="1200" dirty="0">
                <a:solidFill>
                  <a:srgbClr val="FFFFFF"/>
                </a:solidFill>
                <a:effectLst/>
                <a:latin typeface="Abadi" panose="020B0604020104020204" pitchFamily="34" charset="0"/>
                <a:ea typeface="+mn-ea"/>
                <a:cs typeface="+mn-cs"/>
              </a:rPr>
              <a:t>HR Data Analysis by Team ROMA</a:t>
            </a:r>
            <a:endParaRPr lang="en-US" dirty="0">
              <a:effectLst/>
            </a:endParaRPr>
          </a:p>
        </p:txBody>
      </p:sp>
      <p:sp>
        <p:nvSpPr>
          <p:cNvPr id="8" name="Text Placeholder 19">
            <a:extLst>
              <a:ext uri="{FF2B5EF4-FFF2-40B4-BE49-F238E27FC236}">
                <a16:creationId xmlns:a16="http://schemas.microsoft.com/office/drawing/2014/main" id="{4D999643-BE1C-7EEE-F861-0C326E406013}"/>
              </a:ext>
            </a:extLst>
          </p:cNvPr>
          <p:cNvSpPr txBox="1">
            <a:spLocks/>
          </p:cNvSpPr>
          <p:nvPr/>
        </p:nvSpPr>
        <p:spPr>
          <a:xfrm>
            <a:off x="918731" y="2813179"/>
            <a:ext cx="4735620" cy="192677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1" dirty="0"/>
              <a:t>Attrition Rate (Card):</a:t>
            </a:r>
            <a:r>
              <a:rPr lang="en-US" sz="1600" dirty="0"/>
              <a:t> Displays the percentage of employees who left.</a:t>
            </a:r>
          </a:p>
          <a:p>
            <a:pPr marL="285750" indent="-285750">
              <a:buFont typeface="Arial" panose="020B0604020202020204" pitchFamily="34" charset="0"/>
              <a:buChar char="•"/>
            </a:pPr>
            <a:r>
              <a:rPr lang="en-US" sz="1600" b="1" dirty="0"/>
              <a:t>Total Attrition (Card):</a:t>
            </a:r>
            <a:r>
              <a:rPr lang="en-US" sz="1600" dirty="0"/>
              <a:t> Shows the total number of employees who have exited.</a:t>
            </a:r>
          </a:p>
          <a:p>
            <a:pPr marL="285750" indent="-285750">
              <a:buFont typeface="Arial" panose="020B0604020202020204" pitchFamily="34" charset="0"/>
              <a:buChar char="•"/>
            </a:pPr>
            <a:r>
              <a:rPr lang="en-US" sz="1600" b="1" dirty="0"/>
              <a:t>Current Employees (Card):</a:t>
            </a:r>
            <a:r>
              <a:rPr lang="en-US" sz="1600" dirty="0"/>
              <a:t> Provides the total count of active employees.</a:t>
            </a:r>
          </a:p>
        </p:txBody>
      </p:sp>
      <p:pic>
        <p:nvPicPr>
          <p:cNvPr id="10" name="Picture 9" descr="A screenshot of a computer&#10;&#10;Description automatically generated">
            <a:extLst>
              <a:ext uri="{FF2B5EF4-FFF2-40B4-BE49-F238E27FC236}">
                <a16:creationId xmlns:a16="http://schemas.microsoft.com/office/drawing/2014/main" id="{D564D3D0-DDFF-818F-5318-7C329352DE30}"/>
              </a:ext>
            </a:extLst>
          </p:cNvPr>
          <p:cNvPicPr>
            <a:picLocks noChangeAspect="1"/>
          </p:cNvPicPr>
          <p:nvPr/>
        </p:nvPicPr>
        <p:blipFill>
          <a:blip r:embed="rId3"/>
          <a:srcRect t="14587" r="66862" b="69655"/>
          <a:stretch/>
        </p:blipFill>
        <p:spPr>
          <a:xfrm>
            <a:off x="7221894" y="1843031"/>
            <a:ext cx="4040155" cy="886408"/>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9AE709E1-0B24-7164-91D2-BA4855D33343}"/>
              </a:ext>
            </a:extLst>
          </p:cNvPr>
          <p:cNvPicPr>
            <a:picLocks noChangeAspect="1"/>
          </p:cNvPicPr>
          <p:nvPr/>
        </p:nvPicPr>
        <p:blipFill>
          <a:blip r:embed="rId3"/>
          <a:srcRect l="33520" t="14421" r="33342" b="69821"/>
          <a:stretch/>
        </p:blipFill>
        <p:spPr>
          <a:xfrm>
            <a:off x="7233114" y="3107094"/>
            <a:ext cx="4040155" cy="886408"/>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0359E46B-789B-6C0E-4D25-A35AC3AAB2F7}"/>
              </a:ext>
            </a:extLst>
          </p:cNvPr>
          <p:cNvPicPr>
            <a:picLocks noChangeAspect="1"/>
          </p:cNvPicPr>
          <p:nvPr/>
        </p:nvPicPr>
        <p:blipFill>
          <a:blip r:embed="rId3"/>
          <a:srcRect l="66862" t="14587" b="69655"/>
          <a:stretch/>
        </p:blipFill>
        <p:spPr>
          <a:xfrm>
            <a:off x="7233114" y="4371157"/>
            <a:ext cx="4051376" cy="886408"/>
          </a:xfrm>
          <a:prstGeom prst="rect">
            <a:avLst/>
          </a:prstGeom>
        </p:spPr>
      </p:pic>
      <p:pic>
        <p:nvPicPr>
          <p:cNvPr id="2" name="Picture 1" descr="A logo of a globe with a graduation cap&#10;&#10;Description automatically generated">
            <a:extLst>
              <a:ext uri="{FF2B5EF4-FFF2-40B4-BE49-F238E27FC236}">
                <a16:creationId xmlns:a16="http://schemas.microsoft.com/office/drawing/2014/main" id="{137DFF20-90AA-60E1-AAB6-A944EE96589C}"/>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276515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A5354-83AA-98B9-0910-434E01FDAA7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DE5177A-E88A-D2B8-04D9-A6AC10907AE8}"/>
              </a:ext>
            </a:extLst>
          </p:cNvPr>
          <p:cNvSpPr>
            <a:spLocks noGrp="1"/>
          </p:cNvSpPr>
          <p:nvPr>
            <p:ph type="title"/>
          </p:nvPr>
        </p:nvSpPr>
        <p:spPr>
          <a:xfrm>
            <a:off x="484632" y="311581"/>
            <a:ext cx="7549025" cy="1325563"/>
          </a:xfrm>
        </p:spPr>
        <p:txBody>
          <a:bodyPr/>
          <a:lstStyle/>
          <a:p>
            <a:r>
              <a:rPr lang="en-US" sz="3600" b="1" dirty="0"/>
              <a:t>Employee Count by Job Role / Gender</a:t>
            </a:r>
          </a:p>
        </p:txBody>
      </p:sp>
      <p:sp>
        <p:nvSpPr>
          <p:cNvPr id="20" name="Text Placeholder 19">
            <a:extLst>
              <a:ext uri="{FF2B5EF4-FFF2-40B4-BE49-F238E27FC236}">
                <a16:creationId xmlns:a16="http://schemas.microsoft.com/office/drawing/2014/main" id="{99B3E97F-D910-C88B-1546-80666E1CAFD3}"/>
              </a:ext>
            </a:extLst>
          </p:cNvPr>
          <p:cNvSpPr>
            <a:spLocks noGrp="1"/>
          </p:cNvSpPr>
          <p:nvPr>
            <p:ph type="body" sz="quarter" idx="28"/>
          </p:nvPr>
        </p:nvSpPr>
        <p:spPr>
          <a:xfrm>
            <a:off x="484632" y="2058576"/>
            <a:ext cx="3928748" cy="455319"/>
          </a:xfrm>
        </p:spPr>
        <p:txBody>
          <a:bodyPr/>
          <a:lstStyle/>
          <a:p>
            <a:pPr marL="285750" indent="-285750">
              <a:buFont typeface="Arial" panose="020B0604020202020204" pitchFamily="34" charset="0"/>
              <a:buChar char="•"/>
            </a:pPr>
            <a:r>
              <a:rPr lang="en-US" sz="1600" b="1" dirty="0"/>
              <a:t>Chart Type:</a:t>
            </a:r>
            <a:r>
              <a:rPr lang="en-US" sz="1600" dirty="0"/>
              <a:t>  Stacked Column Chart</a:t>
            </a:r>
          </a:p>
        </p:txBody>
      </p:sp>
      <p:sp>
        <p:nvSpPr>
          <p:cNvPr id="18" name="Footer Placeholder 17">
            <a:extLst>
              <a:ext uri="{FF2B5EF4-FFF2-40B4-BE49-F238E27FC236}">
                <a16:creationId xmlns:a16="http://schemas.microsoft.com/office/drawing/2014/main" id="{A626B7CF-C621-ADD4-A354-1203B3B06159}"/>
              </a:ext>
            </a:extLst>
          </p:cNvPr>
          <p:cNvSpPr>
            <a:spLocks noGrp="1"/>
          </p:cNvSpPr>
          <p:nvPr>
            <p:ph type="ftr" sz="quarter" idx="52"/>
          </p:nvPr>
        </p:nvSpPr>
        <p:spPr>
          <a:xfrm>
            <a:off x="484632" y="6217920"/>
            <a:ext cx="4114800" cy="365125"/>
          </a:xfrm>
        </p:spPr>
        <p:txBody>
          <a:bodyPr/>
          <a:lstStyle/>
          <a:p>
            <a:pPr marL="0" algn="l" rtl="0" eaLnBrk="1" latinLnBrk="0" hangingPunct="1">
              <a:spcBef>
                <a:spcPts val="0"/>
              </a:spcBef>
              <a:spcAft>
                <a:spcPts val="0"/>
              </a:spcAft>
            </a:pPr>
            <a:r>
              <a:rPr lang="en-US" kern="1200" dirty="0">
                <a:solidFill>
                  <a:srgbClr val="FFFFFF"/>
                </a:solidFill>
                <a:effectLst/>
                <a:latin typeface="Abadi" panose="020B0604020104020204" pitchFamily="34" charset="0"/>
                <a:ea typeface="+mn-ea"/>
                <a:cs typeface="+mn-cs"/>
              </a:rPr>
              <a:t>HR Data Analysis by Team ROMA</a:t>
            </a:r>
            <a:endParaRPr lang="en-US" dirty="0">
              <a:effectLst/>
            </a:endParaRPr>
          </a:p>
        </p:txBody>
      </p:sp>
      <p:pic>
        <p:nvPicPr>
          <p:cNvPr id="3" name="Picture 2">
            <a:extLst>
              <a:ext uri="{FF2B5EF4-FFF2-40B4-BE49-F238E27FC236}">
                <a16:creationId xmlns:a16="http://schemas.microsoft.com/office/drawing/2014/main" id="{A1C545E4-28A4-555F-951C-41A804BED6D9}"/>
              </a:ext>
            </a:extLst>
          </p:cNvPr>
          <p:cNvPicPr>
            <a:picLocks noChangeAspect="1"/>
          </p:cNvPicPr>
          <p:nvPr/>
        </p:nvPicPr>
        <p:blipFill>
          <a:blip r:embed="rId3"/>
          <a:srcRect l="803"/>
          <a:stretch/>
        </p:blipFill>
        <p:spPr>
          <a:xfrm>
            <a:off x="4180114" y="1805104"/>
            <a:ext cx="7991378" cy="4188115"/>
          </a:xfrm>
          <a:prstGeom prst="rect">
            <a:avLst/>
          </a:prstGeom>
        </p:spPr>
      </p:pic>
      <p:sp>
        <p:nvSpPr>
          <p:cNvPr id="6" name="TextBox 5">
            <a:extLst>
              <a:ext uri="{FF2B5EF4-FFF2-40B4-BE49-F238E27FC236}">
                <a16:creationId xmlns:a16="http://schemas.microsoft.com/office/drawing/2014/main" id="{30281989-A157-9DAE-222E-1233C9A844C1}"/>
              </a:ext>
            </a:extLst>
          </p:cNvPr>
          <p:cNvSpPr txBox="1"/>
          <p:nvPr/>
        </p:nvSpPr>
        <p:spPr>
          <a:xfrm>
            <a:off x="484632" y="2411938"/>
            <a:ext cx="4048546" cy="2154436"/>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dirty="0">
                <a:solidFill>
                  <a:schemeClr val="bg1"/>
                </a:solidFill>
              </a:rPr>
              <a:t>Insight :</a:t>
            </a:r>
          </a:p>
          <a:p>
            <a:pPr lvl="1"/>
            <a:endParaRPr lang="en-US" dirty="0">
              <a:solidFill>
                <a:schemeClr val="bg1"/>
              </a:solidFill>
            </a:endParaRPr>
          </a:p>
          <a:p>
            <a:pPr marL="742950" lvl="1" indent="-285750">
              <a:buFont typeface="Arial" panose="020B0604020202020204" pitchFamily="34" charset="0"/>
              <a:buChar char="•"/>
            </a:pPr>
            <a:r>
              <a:rPr lang="en-US" sz="1400" dirty="0">
                <a:solidFill>
                  <a:schemeClr val="bg1"/>
                </a:solidFill>
              </a:rPr>
              <a:t>This chart showcases the </a:t>
            </a:r>
            <a:r>
              <a:rPr lang="en-US" sz="1400" b="1" dirty="0">
                <a:solidFill>
                  <a:schemeClr val="bg1"/>
                </a:solidFill>
              </a:rPr>
              <a:t>distribution of employees by job role and gender</a:t>
            </a:r>
            <a:r>
              <a:rPr lang="en-US" sz="1400" dirty="0">
                <a:solidFill>
                  <a:schemeClr val="bg1"/>
                </a:solidFill>
              </a:rPr>
              <a:t>. It highlights the diversity within job roles and can indicate whether certain roles are dominated by one gender, which might affect attrition trends or job satisfaction.</a:t>
            </a:r>
            <a:endParaRPr lang="en-US" sz="1400" dirty="0">
              <a:solidFill>
                <a:schemeClr val="bg1"/>
              </a:solidFill>
              <a:latin typeface="Posterama" panose="020B0504020200020000" pitchFamily="34" charset="0"/>
              <a:ea typeface="微软雅黑"/>
              <a:cs typeface="Posterama" panose="020B0504020200020000" pitchFamily="34" charset="0"/>
            </a:endParaRP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E4A5136C-6564-BECE-12EF-E7609FCD4A4A}"/>
                  </a:ext>
                </a:extLst>
              </p14:cNvPr>
              <p14:cNvContentPartPr/>
              <p14:nvPr/>
            </p14:nvContentPartPr>
            <p14:xfrm>
              <a:off x="5224768" y="3330830"/>
              <a:ext cx="360" cy="360"/>
            </p14:xfrm>
          </p:contentPart>
        </mc:Choice>
        <mc:Fallback xmlns="">
          <p:pic>
            <p:nvPicPr>
              <p:cNvPr id="9" name="Ink 8">
                <a:extLst>
                  <a:ext uri="{FF2B5EF4-FFF2-40B4-BE49-F238E27FC236}">
                    <a16:creationId xmlns:a16="http://schemas.microsoft.com/office/drawing/2014/main" id="{E4A5136C-6564-BECE-12EF-E7609FCD4A4A}"/>
                  </a:ext>
                </a:extLst>
              </p:cNvPr>
              <p:cNvPicPr/>
              <p:nvPr/>
            </p:nvPicPr>
            <p:blipFill>
              <a:blip r:embed="rId5"/>
              <a:stretch>
                <a:fillRect/>
              </a:stretch>
            </p:blipFill>
            <p:spPr>
              <a:xfrm>
                <a:off x="5162128" y="3268190"/>
                <a:ext cx="126000" cy="126000"/>
              </a:xfrm>
              <a:prstGeom prst="rect">
                <a:avLst/>
              </a:prstGeom>
            </p:spPr>
          </p:pic>
        </mc:Fallback>
      </mc:AlternateContent>
      <p:pic>
        <p:nvPicPr>
          <p:cNvPr id="12" name="Picture 11">
            <a:extLst>
              <a:ext uri="{FF2B5EF4-FFF2-40B4-BE49-F238E27FC236}">
                <a16:creationId xmlns:a16="http://schemas.microsoft.com/office/drawing/2014/main" id="{E7EB0F29-C6CB-41CC-BF22-6FFF55C78DA4}"/>
              </a:ext>
            </a:extLst>
          </p:cNvPr>
          <p:cNvPicPr>
            <a:picLocks noChangeAspect="1"/>
          </p:cNvPicPr>
          <p:nvPr/>
        </p:nvPicPr>
        <p:blipFill>
          <a:blip r:embed="rId6"/>
          <a:srcRect r="38561" b="-3947"/>
          <a:stretch/>
        </p:blipFill>
        <p:spPr>
          <a:xfrm>
            <a:off x="11079947" y="1118768"/>
            <a:ext cx="1112053" cy="415899"/>
          </a:xfrm>
          <a:prstGeom prst="rect">
            <a:avLst/>
          </a:prstGeom>
        </p:spPr>
      </p:pic>
      <p:pic>
        <p:nvPicPr>
          <p:cNvPr id="2" name="Picture 1" descr="A logo of a globe with a graduation cap&#10;&#10;Description automatically generated">
            <a:extLst>
              <a:ext uri="{FF2B5EF4-FFF2-40B4-BE49-F238E27FC236}">
                <a16:creationId xmlns:a16="http://schemas.microsoft.com/office/drawing/2014/main" id="{C0427DCB-D549-E47D-F549-63735C31F965}"/>
              </a:ext>
            </a:extLst>
          </p:cNvPr>
          <p:cNvPicPr>
            <a:picLocks noChangeAspect="1"/>
          </p:cNvPicPr>
          <p:nvPr/>
        </p:nvPicPr>
        <p:blipFill>
          <a:blip r:embed="rId7">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346763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A415E-C3C6-F5C7-1577-4867F3287B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B8D5E89-BF94-07B9-6A47-E972B6AAF79A}"/>
              </a:ext>
            </a:extLst>
          </p:cNvPr>
          <p:cNvSpPr>
            <a:spLocks noGrp="1"/>
          </p:cNvSpPr>
          <p:nvPr>
            <p:ph type="title"/>
          </p:nvPr>
        </p:nvSpPr>
        <p:spPr>
          <a:xfrm>
            <a:off x="484632" y="311581"/>
            <a:ext cx="7549025" cy="1325563"/>
          </a:xfrm>
        </p:spPr>
        <p:txBody>
          <a:bodyPr/>
          <a:lstStyle/>
          <a:p>
            <a:r>
              <a:rPr lang="en-US" sz="3600" dirty="0"/>
              <a:t>Attrition Rate by Job Role</a:t>
            </a:r>
            <a:endParaRPr lang="en-US" sz="3600" b="1" dirty="0"/>
          </a:p>
        </p:txBody>
      </p:sp>
      <p:sp>
        <p:nvSpPr>
          <p:cNvPr id="20" name="Text Placeholder 19">
            <a:extLst>
              <a:ext uri="{FF2B5EF4-FFF2-40B4-BE49-F238E27FC236}">
                <a16:creationId xmlns:a16="http://schemas.microsoft.com/office/drawing/2014/main" id="{510EC47C-8916-1D79-A418-A6D14976D1C2}"/>
              </a:ext>
            </a:extLst>
          </p:cNvPr>
          <p:cNvSpPr>
            <a:spLocks noGrp="1"/>
          </p:cNvSpPr>
          <p:nvPr>
            <p:ph type="body" sz="quarter" idx="28"/>
          </p:nvPr>
        </p:nvSpPr>
        <p:spPr>
          <a:xfrm>
            <a:off x="484632" y="2058576"/>
            <a:ext cx="3928748" cy="455319"/>
          </a:xfrm>
        </p:spPr>
        <p:txBody>
          <a:bodyPr/>
          <a:lstStyle/>
          <a:p>
            <a:pPr marL="285750" indent="-285750">
              <a:buFont typeface="Arial" panose="020B0604020202020204" pitchFamily="34" charset="0"/>
              <a:buChar char="•"/>
            </a:pPr>
            <a:r>
              <a:rPr lang="en-US" sz="1600" b="1" dirty="0"/>
              <a:t>Chart Type :</a:t>
            </a:r>
            <a:r>
              <a:rPr lang="en-US" sz="1600" dirty="0"/>
              <a:t> Bar Chart</a:t>
            </a:r>
          </a:p>
        </p:txBody>
      </p:sp>
      <p:sp>
        <p:nvSpPr>
          <p:cNvPr id="18" name="Footer Placeholder 17">
            <a:extLst>
              <a:ext uri="{FF2B5EF4-FFF2-40B4-BE49-F238E27FC236}">
                <a16:creationId xmlns:a16="http://schemas.microsoft.com/office/drawing/2014/main" id="{A240F180-340A-09CE-794E-F87F0A00DB8E}"/>
              </a:ext>
            </a:extLst>
          </p:cNvPr>
          <p:cNvSpPr>
            <a:spLocks noGrp="1"/>
          </p:cNvSpPr>
          <p:nvPr>
            <p:ph type="ftr" sz="quarter" idx="52"/>
          </p:nvPr>
        </p:nvSpPr>
        <p:spPr>
          <a:xfrm>
            <a:off x="484632" y="6217920"/>
            <a:ext cx="4114800" cy="365125"/>
          </a:xfrm>
        </p:spPr>
        <p:txBody>
          <a:bodyPr/>
          <a:lstStyle/>
          <a:p>
            <a:pPr marL="0" algn="l" rtl="0" eaLnBrk="1" latinLnBrk="0" hangingPunct="1">
              <a:spcBef>
                <a:spcPts val="0"/>
              </a:spcBef>
              <a:spcAft>
                <a:spcPts val="0"/>
              </a:spcAft>
            </a:pPr>
            <a:r>
              <a:rPr lang="en-US" kern="1200" dirty="0">
                <a:solidFill>
                  <a:srgbClr val="FFFFFF"/>
                </a:solidFill>
                <a:effectLst/>
                <a:latin typeface="Abadi" panose="020B0604020104020204" pitchFamily="34" charset="0"/>
                <a:ea typeface="+mn-ea"/>
                <a:cs typeface="+mn-cs"/>
              </a:rPr>
              <a:t>HR Data Analysis by Team ROMA</a:t>
            </a:r>
            <a:endParaRPr lang="en-US" dirty="0">
              <a:effectLst/>
            </a:endParaRPr>
          </a:p>
        </p:txBody>
      </p:sp>
      <p:pic>
        <p:nvPicPr>
          <p:cNvPr id="3" name="Picture 2">
            <a:extLst>
              <a:ext uri="{FF2B5EF4-FFF2-40B4-BE49-F238E27FC236}">
                <a16:creationId xmlns:a16="http://schemas.microsoft.com/office/drawing/2014/main" id="{B353FAF1-9570-2DC8-B037-56E31FD178CB}"/>
              </a:ext>
            </a:extLst>
          </p:cNvPr>
          <p:cNvPicPr>
            <a:picLocks noChangeAspect="1"/>
          </p:cNvPicPr>
          <p:nvPr/>
        </p:nvPicPr>
        <p:blipFill>
          <a:blip r:embed="rId3"/>
          <a:srcRect t="1914" b="1914"/>
          <a:stretch/>
        </p:blipFill>
        <p:spPr>
          <a:xfrm>
            <a:off x="4413379" y="1520890"/>
            <a:ext cx="7778621" cy="4535228"/>
          </a:xfrm>
          <a:prstGeom prst="rect">
            <a:avLst/>
          </a:prstGeom>
        </p:spPr>
      </p:pic>
      <p:sp>
        <p:nvSpPr>
          <p:cNvPr id="6" name="TextBox 5">
            <a:extLst>
              <a:ext uri="{FF2B5EF4-FFF2-40B4-BE49-F238E27FC236}">
                <a16:creationId xmlns:a16="http://schemas.microsoft.com/office/drawing/2014/main" id="{09F30550-C5F6-E74B-63E1-D502D12A3703}"/>
              </a:ext>
            </a:extLst>
          </p:cNvPr>
          <p:cNvSpPr txBox="1"/>
          <p:nvPr/>
        </p:nvSpPr>
        <p:spPr>
          <a:xfrm>
            <a:off x="484632" y="2411938"/>
            <a:ext cx="4048546" cy="1938992"/>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dirty="0">
                <a:solidFill>
                  <a:schemeClr val="bg1"/>
                </a:solidFill>
              </a:rPr>
              <a:t>Insight :</a:t>
            </a:r>
          </a:p>
          <a:p>
            <a:pPr lvl="1"/>
            <a:endParaRPr lang="en-US" dirty="0">
              <a:solidFill>
                <a:schemeClr val="bg1"/>
              </a:solidFill>
            </a:endParaRPr>
          </a:p>
          <a:p>
            <a:pPr marL="742950" lvl="1" indent="-285750">
              <a:buFont typeface="Arial" panose="020B0604020202020204" pitchFamily="34" charset="0"/>
              <a:buChar char="•"/>
            </a:pPr>
            <a:r>
              <a:rPr lang="en-US" sz="1400" dirty="0">
                <a:solidFill>
                  <a:schemeClr val="bg1"/>
                </a:solidFill>
              </a:rPr>
              <a:t>This chart reveals which job roles have the </a:t>
            </a:r>
            <a:r>
              <a:rPr lang="en-US" sz="1400" b="1" dirty="0">
                <a:solidFill>
                  <a:schemeClr val="bg1"/>
                </a:solidFill>
              </a:rPr>
              <a:t>highest attrition rates</a:t>
            </a:r>
            <a:r>
              <a:rPr lang="en-US" sz="1400" dirty="0">
                <a:solidFill>
                  <a:schemeClr val="bg1"/>
                </a:solidFill>
              </a:rPr>
              <a:t>. Roles with high attrition may need further investigation to address potential issues such as job satisfaction, workload, or opportunities for growth.</a:t>
            </a:r>
            <a:endParaRPr lang="en-US" sz="1400" dirty="0">
              <a:solidFill>
                <a:schemeClr val="bg1"/>
              </a:solidFill>
              <a:latin typeface="Posterama" panose="020B0504020200020000" pitchFamily="34" charset="0"/>
              <a:ea typeface="微软雅黑"/>
              <a:cs typeface="Posterama" panose="020B0504020200020000" pitchFamily="34" charset="0"/>
            </a:endParaRPr>
          </a:p>
        </p:txBody>
      </p:sp>
      <p:pic>
        <p:nvPicPr>
          <p:cNvPr id="2" name="Picture 1" descr="A logo of a globe with a graduation cap&#10;&#10;Description automatically generated">
            <a:extLst>
              <a:ext uri="{FF2B5EF4-FFF2-40B4-BE49-F238E27FC236}">
                <a16:creationId xmlns:a16="http://schemas.microsoft.com/office/drawing/2014/main" id="{A3BD8748-5A63-BE04-E5DE-96E62C8F7ED9}"/>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338233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8B9D2-7480-3A02-55E1-B08BED658ED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9982861-1021-1601-AB9E-34483330F86D}"/>
              </a:ext>
            </a:extLst>
          </p:cNvPr>
          <p:cNvSpPr>
            <a:spLocks noGrp="1"/>
          </p:cNvSpPr>
          <p:nvPr>
            <p:ph type="title"/>
          </p:nvPr>
        </p:nvSpPr>
        <p:spPr>
          <a:xfrm>
            <a:off x="484632" y="311581"/>
            <a:ext cx="7549025" cy="1325563"/>
          </a:xfrm>
        </p:spPr>
        <p:txBody>
          <a:bodyPr/>
          <a:lstStyle/>
          <a:p>
            <a:r>
              <a:rPr lang="en-US" sz="3600" dirty="0"/>
              <a:t>Work-Life Balance vs. Overtime by Gender</a:t>
            </a:r>
            <a:endParaRPr lang="en-US" sz="3600" b="1" dirty="0"/>
          </a:p>
        </p:txBody>
      </p:sp>
      <p:sp>
        <p:nvSpPr>
          <p:cNvPr id="20" name="Text Placeholder 19">
            <a:extLst>
              <a:ext uri="{FF2B5EF4-FFF2-40B4-BE49-F238E27FC236}">
                <a16:creationId xmlns:a16="http://schemas.microsoft.com/office/drawing/2014/main" id="{E5C22677-3E82-4F08-A06F-50CBBC89F625}"/>
              </a:ext>
            </a:extLst>
          </p:cNvPr>
          <p:cNvSpPr>
            <a:spLocks noGrp="1"/>
          </p:cNvSpPr>
          <p:nvPr>
            <p:ph type="body" sz="quarter" idx="28"/>
          </p:nvPr>
        </p:nvSpPr>
        <p:spPr>
          <a:xfrm>
            <a:off x="484632" y="1956619"/>
            <a:ext cx="3928748" cy="455319"/>
          </a:xfrm>
        </p:spPr>
        <p:txBody>
          <a:bodyPr/>
          <a:lstStyle/>
          <a:p>
            <a:pPr marL="285750" indent="-285750">
              <a:buFont typeface="Arial" panose="020B0604020202020204" pitchFamily="34" charset="0"/>
              <a:buChar char="•"/>
            </a:pPr>
            <a:r>
              <a:rPr lang="en-US" sz="1600" b="1" dirty="0"/>
              <a:t>Chart Type :</a:t>
            </a:r>
            <a:r>
              <a:rPr lang="en-US" sz="1600" dirty="0"/>
              <a:t> Line Chart (with separate lines for male and female employees) </a:t>
            </a:r>
          </a:p>
        </p:txBody>
      </p:sp>
      <p:sp>
        <p:nvSpPr>
          <p:cNvPr id="18" name="Footer Placeholder 17">
            <a:extLst>
              <a:ext uri="{FF2B5EF4-FFF2-40B4-BE49-F238E27FC236}">
                <a16:creationId xmlns:a16="http://schemas.microsoft.com/office/drawing/2014/main" id="{6497674E-0573-ABDD-29C8-F7C095693D4A}"/>
              </a:ext>
            </a:extLst>
          </p:cNvPr>
          <p:cNvSpPr>
            <a:spLocks noGrp="1"/>
          </p:cNvSpPr>
          <p:nvPr>
            <p:ph type="ftr" sz="quarter" idx="52"/>
          </p:nvPr>
        </p:nvSpPr>
        <p:spPr>
          <a:xfrm>
            <a:off x="484632" y="6217920"/>
            <a:ext cx="4114800" cy="365125"/>
          </a:xfrm>
        </p:spPr>
        <p:txBody>
          <a:bodyPr/>
          <a:lstStyle/>
          <a:p>
            <a:pPr marL="0" algn="l" rtl="0" eaLnBrk="1" latinLnBrk="0" hangingPunct="1">
              <a:spcBef>
                <a:spcPts val="0"/>
              </a:spcBef>
              <a:spcAft>
                <a:spcPts val="0"/>
              </a:spcAft>
            </a:pPr>
            <a:r>
              <a:rPr lang="en-US" kern="1200" dirty="0">
                <a:solidFill>
                  <a:srgbClr val="FFFFFF"/>
                </a:solidFill>
                <a:effectLst/>
                <a:latin typeface="Abadi" panose="020B0604020104020204" pitchFamily="34" charset="0"/>
                <a:ea typeface="+mn-ea"/>
                <a:cs typeface="+mn-cs"/>
              </a:rPr>
              <a:t>HR Data Analysis by Team ROMA</a:t>
            </a:r>
            <a:endParaRPr lang="en-US" dirty="0">
              <a:effectLst/>
            </a:endParaRPr>
          </a:p>
        </p:txBody>
      </p:sp>
      <p:pic>
        <p:nvPicPr>
          <p:cNvPr id="3" name="Picture 2">
            <a:extLst>
              <a:ext uri="{FF2B5EF4-FFF2-40B4-BE49-F238E27FC236}">
                <a16:creationId xmlns:a16="http://schemas.microsoft.com/office/drawing/2014/main" id="{32A39FBE-3EAE-62B2-0A64-79F251FF3B67}"/>
              </a:ext>
            </a:extLst>
          </p:cNvPr>
          <p:cNvPicPr>
            <a:picLocks noChangeAspect="1"/>
          </p:cNvPicPr>
          <p:nvPr/>
        </p:nvPicPr>
        <p:blipFill>
          <a:blip r:embed="rId3"/>
          <a:srcRect l="1812" r="1812"/>
          <a:stretch/>
        </p:blipFill>
        <p:spPr>
          <a:xfrm>
            <a:off x="4413380" y="1671672"/>
            <a:ext cx="7758112" cy="4511720"/>
          </a:xfrm>
          <a:prstGeom prst="rect">
            <a:avLst/>
          </a:prstGeom>
        </p:spPr>
      </p:pic>
      <p:sp>
        <p:nvSpPr>
          <p:cNvPr id="6" name="TextBox 5">
            <a:extLst>
              <a:ext uri="{FF2B5EF4-FFF2-40B4-BE49-F238E27FC236}">
                <a16:creationId xmlns:a16="http://schemas.microsoft.com/office/drawing/2014/main" id="{77BE2D90-E5D7-7DF0-23F3-0B1003E7BBD6}"/>
              </a:ext>
            </a:extLst>
          </p:cNvPr>
          <p:cNvSpPr txBox="1"/>
          <p:nvPr/>
        </p:nvSpPr>
        <p:spPr>
          <a:xfrm>
            <a:off x="484632" y="2575279"/>
            <a:ext cx="4048546" cy="1938992"/>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dirty="0">
                <a:solidFill>
                  <a:schemeClr val="bg1"/>
                </a:solidFill>
              </a:rPr>
              <a:t>Insight :</a:t>
            </a:r>
          </a:p>
          <a:p>
            <a:pPr lvl="1"/>
            <a:endParaRPr lang="en-US" dirty="0">
              <a:solidFill>
                <a:schemeClr val="bg1"/>
              </a:solidFill>
            </a:endParaRPr>
          </a:p>
          <a:p>
            <a:pPr marL="742950" lvl="1" indent="-285750">
              <a:buFont typeface="Arial" panose="020B0604020202020204" pitchFamily="34" charset="0"/>
              <a:buChar char="•"/>
            </a:pPr>
            <a:r>
              <a:rPr lang="en-US" sz="1400" dirty="0">
                <a:solidFill>
                  <a:schemeClr val="bg1"/>
                </a:solidFill>
              </a:rPr>
              <a:t>This chart compares </a:t>
            </a:r>
            <a:r>
              <a:rPr lang="en-US" sz="1400" b="1" dirty="0">
                <a:solidFill>
                  <a:schemeClr val="bg1"/>
                </a:solidFill>
              </a:rPr>
              <a:t>work-life balance with overtime</a:t>
            </a:r>
            <a:r>
              <a:rPr lang="en-US" sz="1400" dirty="0">
                <a:solidFill>
                  <a:schemeClr val="bg1"/>
                </a:solidFill>
              </a:rPr>
              <a:t> across genders. It can help identify if employees working more overtime report lower work-life balance, which could contribute to attrition, especially if one gender is more affected.</a:t>
            </a:r>
            <a:endParaRPr lang="en-US" sz="1400" dirty="0">
              <a:solidFill>
                <a:schemeClr val="bg1"/>
              </a:solidFill>
              <a:latin typeface="Posterama" panose="020B0504020200020000" pitchFamily="34" charset="0"/>
              <a:ea typeface="微软雅黑"/>
              <a:cs typeface="Posterama" panose="020B0504020200020000" pitchFamily="34" charset="0"/>
            </a:endParaRP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E812F563-CF7B-8261-0B96-8C8ED96B288E}"/>
                  </a:ext>
                </a:extLst>
              </p14:cNvPr>
              <p14:cNvContentPartPr/>
              <p14:nvPr/>
            </p14:nvContentPartPr>
            <p14:xfrm>
              <a:off x="5224768" y="3330830"/>
              <a:ext cx="360" cy="360"/>
            </p14:xfrm>
          </p:contentPart>
        </mc:Choice>
        <mc:Fallback xmlns="">
          <p:pic>
            <p:nvPicPr>
              <p:cNvPr id="9" name="Ink 8">
                <a:extLst>
                  <a:ext uri="{FF2B5EF4-FFF2-40B4-BE49-F238E27FC236}">
                    <a16:creationId xmlns:a16="http://schemas.microsoft.com/office/drawing/2014/main" id="{E812F563-CF7B-8261-0B96-8C8ED96B288E}"/>
                  </a:ext>
                </a:extLst>
              </p:cNvPr>
              <p:cNvPicPr/>
              <p:nvPr/>
            </p:nvPicPr>
            <p:blipFill>
              <a:blip r:embed="rId5"/>
              <a:stretch>
                <a:fillRect/>
              </a:stretch>
            </p:blipFill>
            <p:spPr>
              <a:xfrm>
                <a:off x="5161768" y="3267830"/>
                <a:ext cx="126000" cy="126000"/>
              </a:xfrm>
              <a:prstGeom prst="rect">
                <a:avLst/>
              </a:prstGeom>
            </p:spPr>
          </p:pic>
        </mc:Fallback>
      </mc:AlternateContent>
      <p:pic>
        <p:nvPicPr>
          <p:cNvPr id="2" name="Picture 1">
            <a:extLst>
              <a:ext uri="{FF2B5EF4-FFF2-40B4-BE49-F238E27FC236}">
                <a16:creationId xmlns:a16="http://schemas.microsoft.com/office/drawing/2014/main" id="{66F3F9BC-63D8-10A8-C5C2-3D33EF4B6442}"/>
              </a:ext>
            </a:extLst>
          </p:cNvPr>
          <p:cNvPicPr>
            <a:picLocks noChangeAspect="1"/>
          </p:cNvPicPr>
          <p:nvPr/>
        </p:nvPicPr>
        <p:blipFill>
          <a:blip r:embed="rId6"/>
          <a:srcRect r="38561" b="-3947"/>
          <a:stretch/>
        </p:blipFill>
        <p:spPr>
          <a:xfrm>
            <a:off x="11079947" y="1118768"/>
            <a:ext cx="1112053" cy="415899"/>
          </a:xfrm>
          <a:prstGeom prst="rect">
            <a:avLst/>
          </a:prstGeom>
        </p:spPr>
      </p:pic>
      <p:pic>
        <p:nvPicPr>
          <p:cNvPr id="4" name="Picture 3" descr="A logo of a globe with a graduation cap&#10;&#10;Description automatically generated">
            <a:extLst>
              <a:ext uri="{FF2B5EF4-FFF2-40B4-BE49-F238E27FC236}">
                <a16:creationId xmlns:a16="http://schemas.microsoft.com/office/drawing/2014/main" id="{2CDCE175-69E0-76BB-ABBF-255641B8FEF2}"/>
              </a:ext>
            </a:extLst>
          </p:cNvPr>
          <p:cNvPicPr>
            <a:picLocks noChangeAspect="1"/>
          </p:cNvPicPr>
          <p:nvPr/>
        </p:nvPicPr>
        <p:blipFill>
          <a:blip r:embed="rId7">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155325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D1AD5-87FE-2695-90A0-FE021E018F2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EDA590F-3716-71A0-52E1-CC03424B3221}"/>
              </a:ext>
            </a:extLst>
          </p:cNvPr>
          <p:cNvSpPr>
            <a:spLocks noGrp="1"/>
          </p:cNvSpPr>
          <p:nvPr>
            <p:ph type="title"/>
          </p:nvPr>
        </p:nvSpPr>
        <p:spPr>
          <a:xfrm>
            <a:off x="484632" y="311581"/>
            <a:ext cx="7549025" cy="1325563"/>
          </a:xfrm>
        </p:spPr>
        <p:txBody>
          <a:bodyPr/>
          <a:lstStyle/>
          <a:p>
            <a:r>
              <a:rPr lang="en-US" sz="3600" dirty="0"/>
              <a:t>Employee Distribution by Education Level</a:t>
            </a:r>
            <a:endParaRPr lang="en-US" sz="3600" b="1" dirty="0"/>
          </a:p>
        </p:txBody>
      </p:sp>
      <p:sp>
        <p:nvSpPr>
          <p:cNvPr id="20" name="Text Placeholder 19">
            <a:extLst>
              <a:ext uri="{FF2B5EF4-FFF2-40B4-BE49-F238E27FC236}">
                <a16:creationId xmlns:a16="http://schemas.microsoft.com/office/drawing/2014/main" id="{E2F77F7C-205B-6622-923A-CF7AE948E501}"/>
              </a:ext>
            </a:extLst>
          </p:cNvPr>
          <p:cNvSpPr>
            <a:spLocks noGrp="1"/>
          </p:cNvSpPr>
          <p:nvPr>
            <p:ph type="body" sz="quarter" idx="28"/>
          </p:nvPr>
        </p:nvSpPr>
        <p:spPr>
          <a:xfrm>
            <a:off x="484632" y="1956619"/>
            <a:ext cx="3928748" cy="455319"/>
          </a:xfrm>
        </p:spPr>
        <p:txBody>
          <a:bodyPr/>
          <a:lstStyle/>
          <a:p>
            <a:pPr marL="285750" indent="-285750">
              <a:buFont typeface="Arial" panose="020B0604020202020204" pitchFamily="34" charset="0"/>
              <a:buChar char="•"/>
            </a:pPr>
            <a:r>
              <a:rPr lang="en-US" sz="1600" b="1" dirty="0"/>
              <a:t>Chart Type :</a:t>
            </a:r>
            <a:r>
              <a:rPr lang="en-US" sz="1600" dirty="0"/>
              <a:t> Tree Map</a:t>
            </a:r>
          </a:p>
        </p:txBody>
      </p:sp>
      <p:sp>
        <p:nvSpPr>
          <p:cNvPr id="18" name="Footer Placeholder 17">
            <a:extLst>
              <a:ext uri="{FF2B5EF4-FFF2-40B4-BE49-F238E27FC236}">
                <a16:creationId xmlns:a16="http://schemas.microsoft.com/office/drawing/2014/main" id="{661C5F65-E609-30CC-8DFF-6B5D92D25871}"/>
              </a:ext>
            </a:extLst>
          </p:cNvPr>
          <p:cNvSpPr>
            <a:spLocks noGrp="1"/>
          </p:cNvSpPr>
          <p:nvPr>
            <p:ph type="ftr" sz="quarter" idx="52"/>
          </p:nvPr>
        </p:nvSpPr>
        <p:spPr>
          <a:xfrm>
            <a:off x="484632" y="6217920"/>
            <a:ext cx="4114800" cy="365125"/>
          </a:xfrm>
        </p:spPr>
        <p:txBody>
          <a:bodyPr/>
          <a:lstStyle/>
          <a:p>
            <a:pPr marL="0" algn="l" rtl="0" eaLnBrk="1" latinLnBrk="0" hangingPunct="1">
              <a:spcBef>
                <a:spcPts val="0"/>
              </a:spcBef>
              <a:spcAft>
                <a:spcPts val="0"/>
              </a:spcAft>
            </a:pPr>
            <a:r>
              <a:rPr lang="en-US" kern="1200" dirty="0">
                <a:solidFill>
                  <a:srgbClr val="FFFFFF"/>
                </a:solidFill>
                <a:effectLst/>
                <a:latin typeface="Abadi" panose="020B0604020104020204" pitchFamily="34" charset="0"/>
                <a:ea typeface="+mn-ea"/>
                <a:cs typeface="+mn-cs"/>
              </a:rPr>
              <a:t>HR Data Analysis by Team ROMA</a:t>
            </a:r>
            <a:endParaRPr lang="en-US" dirty="0">
              <a:effectLst/>
            </a:endParaRPr>
          </a:p>
        </p:txBody>
      </p:sp>
      <p:sp>
        <p:nvSpPr>
          <p:cNvPr id="6" name="TextBox 5">
            <a:extLst>
              <a:ext uri="{FF2B5EF4-FFF2-40B4-BE49-F238E27FC236}">
                <a16:creationId xmlns:a16="http://schemas.microsoft.com/office/drawing/2014/main" id="{82623253-B8DC-D553-9941-7C555D44A9E0}"/>
              </a:ext>
            </a:extLst>
          </p:cNvPr>
          <p:cNvSpPr txBox="1"/>
          <p:nvPr/>
        </p:nvSpPr>
        <p:spPr>
          <a:xfrm>
            <a:off x="484632" y="2575279"/>
            <a:ext cx="4048546" cy="2369880"/>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dirty="0">
                <a:solidFill>
                  <a:schemeClr val="bg1"/>
                </a:solidFill>
              </a:rPr>
              <a:t>Insight :</a:t>
            </a:r>
          </a:p>
          <a:p>
            <a:pPr lvl="1"/>
            <a:endParaRPr lang="en-US" dirty="0">
              <a:solidFill>
                <a:schemeClr val="bg1"/>
              </a:solidFill>
            </a:endParaRPr>
          </a:p>
          <a:p>
            <a:pPr marL="742950" lvl="1" indent="-285750">
              <a:buFont typeface="Arial" panose="020B0604020202020204" pitchFamily="34" charset="0"/>
              <a:buChar char="•"/>
            </a:pPr>
            <a:r>
              <a:rPr lang="en-US" sz="1400" dirty="0">
                <a:solidFill>
                  <a:schemeClr val="bg1"/>
                </a:solidFill>
              </a:rPr>
              <a:t>The </a:t>
            </a:r>
            <a:r>
              <a:rPr lang="en-US" sz="1400" b="1" dirty="0">
                <a:solidFill>
                  <a:schemeClr val="bg1"/>
                </a:solidFill>
              </a:rPr>
              <a:t>distribution of employees by education level</a:t>
            </a:r>
            <a:r>
              <a:rPr lang="en-US" sz="1400" dirty="0">
                <a:solidFill>
                  <a:schemeClr val="bg1"/>
                </a:solidFill>
              </a:rPr>
              <a:t> shows which educational qualifications are most prevalent. This can highlight whether employees with certain education levels are more likely to leave or stay, and whether the company is attracting employees with the desired qualifications.</a:t>
            </a:r>
            <a:endParaRPr lang="en-US" sz="1400" dirty="0">
              <a:solidFill>
                <a:schemeClr val="bg1"/>
              </a:solidFill>
              <a:latin typeface="Posterama" panose="020B0504020200020000" pitchFamily="34" charset="0"/>
              <a:ea typeface="微软雅黑"/>
              <a:cs typeface="Posterama" panose="020B0504020200020000" pitchFamily="34" charset="0"/>
            </a:endParaRPr>
          </a:p>
        </p:txBody>
      </p:sp>
      <p:pic>
        <p:nvPicPr>
          <p:cNvPr id="7" name="Picture 6" descr="A screenshot of a color palette&#10;&#10;Description automatically generated">
            <a:extLst>
              <a:ext uri="{FF2B5EF4-FFF2-40B4-BE49-F238E27FC236}">
                <a16:creationId xmlns:a16="http://schemas.microsoft.com/office/drawing/2014/main" id="{E2C774E4-5B42-B876-B950-73A44FC3B086}"/>
              </a:ext>
            </a:extLst>
          </p:cNvPr>
          <p:cNvPicPr>
            <a:picLocks noChangeAspect="1"/>
          </p:cNvPicPr>
          <p:nvPr/>
        </p:nvPicPr>
        <p:blipFill>
          <a:blip r:embed="rId3"/>
          <a:stretch>
            <a:fillRect/>
          </a:stretch>
        </p:blipFill>
        <p:spPr>
          <a:xfrm>
            <a:off x="4533178" y="1523865"/>
            <a:ext cx="7551904" cy="4651689"/>
          </a:xfrm>
          <a:prstGeom prst="rect">
            <a:avLst/>
          </a:prstGeom>
        </p:spPr>
      </p:pic>
      <p:pic>
        <p:nvPicPr>
          <p:cNvPr id="2" name="Picture 1" descr="A logo of a globe with a graduation cap&#10;&#10;Description automatically generated">
            <a:extLst>
              <a:ext uri="{FF2B5EF4-FFF2-40B4-BE49-F238E27FC236}">
                <a16:creationId xmlns:a16="http://schemas.microsoft.com/office/drawing/2014/main" id="{F1E1598C-3710-A4E2-00AB-BBAC31947309}"/>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376003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08EDE-EBBB-C8F2-6327-A805D13B66AE}"/>
            </a:ext>
          </a:extLst>
        </p:cNvPr>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CE029415-DCC0-5E60-E2BD-4C726CA2F5AB}"/>
              </a:ext>
            </a:extLst>
          </p:cNvPr>
          <p:cNvSpPr>
            <a:spLocks noGrp="1"/>
          </p:cNvSpPr>
          <p:nvPr>
            <p:ph type="ftr" sz="quarter" idx="52"/>
          </p:nvPr>
        </p:nvSpPr>
        <p:spPr>
          <a:xfrm>
            <a:off x="484632" y="6217920"/>
            <a:ext cx="4114800" cy="365125"/>
          </a:xfrm>
        </p:spPr>
        <p:txBody>
          <a:bodyPr/>
          <a:lstStyle/>
          <a:p>
            <a:pPr marL="0" algn="l" rtl="0" eaLnBrk="1" latinLnBrk="0" hangingPunct="1">
              <a:spcBef>
                <a:spcPts val="0"/>
              </a:spcBef>
              <a:spcAft>
                <a:spcPts val="0"/>
              </a:spcAft>
            </a:pPr>
            <a:r>
              <a:rPr lang="en-US" kern="1200" dirty="0">
                <a:solidFill>
                  <a:srgbClr val="FFFFFF"/>
                </a:solidFill>
                <a:effectLst/>
                <a:latin typeface="Abadi" panose="020B0604020104020204" pitchFamily="34" charset="0"/>
                <a:ea typeface="+mn-ea"/>
                <a:cs typeface="+mn-cs"/>
              </a:rPr>
              <a:t>HR Data Analysis by Team ROMA</a:t>
            </a:r>
            <a:endParaRPr lang="en-US" dirty="0">
              <a:effectLst/>
            </a:endParaRPr>
          </a:p>
        </p:txBody>
      </p:sp>
      <p:pic>
        <p:nvPicPr>
          <p:cNvPr id="13" name="Picture 12">
            <a:extLst>
              <a:ext uri="{FF2B5EF4-FFF2-40B4-BE49-F238E27FC236}">
                <a16:creationId xmlns:a16="http://schemas.microsoft.com/office/drawing/2014/main" id="{9E906C73-E312-64CB-1DC9-C4DA61CDAA92}"/>
              </a:ext>
            </a:extLst>
          </p:cNvPr>
          <p:cNvPicPr>
            <a:picLocks noChangeAspect="1"/>
          </p:cNvPicPr>
          <p:nvPr/>
        </p:nvPicPr>
        <p:blipFill>
          <a:blip r:embed="rId3"/>
          <a:stretch>
            <a:fillRect/>
          </a:stretch>
        </p:blipFill>
        <p:spPr>
          <a:xfrm>
            <a:off x="195943" y="631264"/>
            <a:ext cx="11877869" cy="5414973"/>
          </a:xfrm>
          <a:prstGeom prst="rect">
            <a:avLst/>
          </a:prstGeom>
        </p:spPr>
      </p:pic>
    </p:spTree>
    <p:extLst>
      <p:ext uri="{BB962C8B-B14F-4D97-AF65-F5344CB8AC3E}">
        <p14:creationId xmlns:p14="http://schemas.microsoft.com/office/powerpoint/2010/main" val="4170081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DB212-3950-A4D0-7999-0CE9BEADAC2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F14D409-4260-D796-447B-797BC3AD3503}"/>
              </a:ext>
            </a:extLst>
          </p:cNvPr>
          <p:cNvSpPr>
            <a:spLocks noGrp="1"/>
          </p:cNvSpPr>
          <p:nvPr>
            <p:ph type="title"/>
          </p:nvPr>
        </p:nvSpPr>
        <p:spPr>
          <a:xfrm>
            <a:off x="484632" y="311581"/>
            <a:ext cx="5260369" cy="1325563"/>
          </a:xfrm>
        </p:spPr>
        <p:txBody>
          <a:bodyPr/>
          <a:lstStyle/>
          <a:p>
            <a:r>
              <a:rPr lang="en-US" dirty="0"/>
              <a:t>Employee Overview</a:t>
            </a:r>
          </a:p>
        </p:txBody>
      </p:sp>
      <p:sp>
        <p:nvSpPr>
          <p:cNvPr id="20" name="Text Placeholder 19">
            <a:extLst>
              <a:ext uri="{FF2B5EF4-FFF2-40B4-BE49-F238E27FC236}">
                <a16:creationId xmlns:a16="http://schemas.microsoft.com/office/drawing/2014/main" id="{D893154C-73F3-4D0B-6412-F19B2EA6C694}"/>
              </a:ext>
            </a:extLst>
          </p:cNvPr>
          <p:cNvSpPr>
            <a:spLocks noGrp="1"/>
          </p:cNvSpPr>
          <p:nvPr>
            <p:ph type="body" sz="quarter" idx="28"/>
          </p:nvPr>
        </p:nvSpPr>
        <p:spPr>
          <a:xfrm>
            <a:off x="484632" y="2058576"/>
            <a:ext cx="2466891" cy="455319"/>
          </a:xfrm>
        </p:spPr>
        <p:txBody>
          <a:bodyPr/>
          <a:lstStyle/>
          <a:p>
            <a:pPr marL="285750" indent="-285750">
              <a:buFont typeface="Arial" panose="020B0604020202020204" pitchFamily="34" charset="0"/>
              <a:buChar char="•"/>
            </a:pPr>
            <a:r>
              <a:rPr lang="en-US" sz="1800" dirty="0"/>
              <a:t>Content Overview:</a:t>
            </a:r>
          </a:p>
          <a:p>
            <a:pPr marL="285750" indent="-285750">
              <a:buFont typeface="Arial" panose="020B0604020202020204" pitchFamily="34" charset="0"/>
              <a:buChar char="•"/>
            </a:pPr>
            <a:endParaRPr lang="en-US" sz="1800" dirty="0"/>
          </a:p>
        </p:txBody>
      </p:sp>
      <p:sp>
        <p:nvSpPr>
          <p:cNvPr id="18" name="Footer Placeholder 17">
            <a:extLst>
              <a:ext uri="{FF2B5EF4-FFF2-40B4-BE49-F238E27FC236}">
                <a16:creationId xmlns:a16="http://schemas.microsoft.com/office/drawing/2014/main" id="{1C98344C-C06D-A68B-B5C3-9B5524CFBC02}"/>
              </a:ext>
            </a:extLst>
          </p:cNvPr>
          <p:cNvSpPr>
            <a:spLocks noGrp="1"/>
          </p:cNvSpPr>
          <p:nvPr>
            <p:ph type="ftr" sz="quarter" idx="52"/>
          </p:nvPr>
        </p:nvSpPr>
        <p:spPr>
          <a:xfrm>
            <a:off x="484632" y="6217920"/>
            <a:ext cx="4114800" cy="365125"/>
          </a:xfrm>
        </p:spPr>
        <p:txBody>
          <a:bodyPr/>
          <a:lstStyle/>
          <a:p>
            <a:pPr marL="0" algn="l" rtl="0" eaLnBrk="1" latinLnBrk="0" hangingPunct="1">
              <a:spcBef>
                <a:spcPts val="0"/>
              </a:spcBef>
              <a:spcAft>
                <a:spcPts val="0"/>
              </a:spcAft>
            </a:pPr>
            <a:r>
              <a:rPr lang="en-US" kern="1200" dirty="0">
                <a:solidFill>
                  <a:srgbClr val="FFFFFF"/>
                </a:solidFill>
                <a:effectLst/>
                <a:latin typeface="Abadi" panose="020B0604020104020204" pitchFamily="34" charset="0"/>
                <a:ea typeface="+mn-ea"/>
                <a:cs typeface="+mn-cs"/>
              </a:rPr>
              <a:t>HR Data Analysis by Team ROMA</a:t>
            </a:r>
            <a:endParaRPr lang="en-US" dirty="0">
              <a:effectLst/>
            </a:endParaRPr>
          </a:p>
        </p:txBody>
      </p:sp>
      <p:sp>
        <p:nvSpPr>
          <p:cNvPr id="8" name="Text Placeholder 19">
            <a:extLst>
              <a:ext uri="{FF2B5EF4-FFF2-40B4-BE49-F238E27FC236}">
                <a16:creationId xmlns:a16="http://schemas.microsoft.com/office/drawing/2014/main" id="{EB6C97CB-35C3-6103-389D-0CA9C0A0F1F7}"/>
              </a:ext>
            </a:extLst>
          </p:cNvPr>
          <p:cNvSpPr txBox="1">
            <a:spLocks/>
          </p:cNvSpPr>
          <p:nvPr/>
        </p:nvSpPr>
        <p:spPr>
          <a:xfrm>
            <a:off x="918731" y="2813179"/>
            <a:ext cx="4735620" cy="192677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1" dirty="0"/>
              <a:t>Total Employee (Card):</a:t>
            </a:r>
            <a:r>
              <a:rPr lang="en-US" sz="1600" dirty="0"/>
              <a:t> Displays the total number of employees working in the company.</a:t>
            </a:r>
          </a:p>
          <a:p>
            <a:pPr marL="285750" indent="-285750">
              <a:buFont typeface="Arial" panose="020B0604020202020204" pitchFamily="34" charset="0"/>
              <a:buChar char="•"/>
            </a:pPr>
            <a:r>
              <a:rPr lang="en-US" sz="1600" b="1" dirty="0"/>
              <a:t>Gender Distribution (Card):</a:t>
            </a:r>
            <a:r>
              <a:rPr lang="en-US" sz="1600" dirty="0"/>
              <a:t> Shows the total number of males and females in the company.</a:t>
            </a:r>
          </a:p>
          <a:p>
            <a:pPr marL="285750" indent="-285750">
              <a:buFont typeface="Arial" panose="020B0604020202020204" pitchFamily="34" charset="0"/>
              <a:buChar char="•"/>
            </a:pPr>
            <a:r>
              <a:rPr lang="en-US" sz="1600" b="1" dirty="0"/>
              <a:t>Average Salary (Card):</a:t>
            </a:r>
            <a:r>
              <a:rPr lang="en-US" sz="1600" dirty="0"/>
              <a:t>  Displays the typical employee salary within the organization.</a:t>
            </a:r>
          </a:p>
        </p:txBody>
      </p:sp>
      <p:pic>
        <p:nvPicPr>
          <p:cNvPr id="3" name="Picture 2">
            <a:extLst>
              <a:ext uri="{FF2B5EF4-FFF2-40B4-BE49-F238E27FC236}">
                <a16:creationId xmlns:a16="http://schemas.microsoft.com/office/drawing/2014/main" id="{13760AEC-0D89-E925-83CC-9613C9C97E77}"/>
              </a:ext>
            </a:extLst>
          </p:cNvPr>
          <p:cNvPicPr>
            <a:picLocks noChangeAspect="1"/>
          </p:cNvPicPr>
          <p:nvPr/>
        </p:nvPicPr>
        <p:blipFill>
          <a:blip r:embed="rId3"/>
          <a:stretch>
            <a:fillRect/>
          </a:stretch>
        </p:blipFill>
        <p:spPr>
          <a:xfrm>
            <a:off x="7233114" y="1394134"/>
            <a:ext cx="4040155" cy="1190445"/>
          </a:xfrm>
          <a:prstGeom prst="rect">
            <a:avLst/>
          </a:prstGeom>
        </p:spPr>
      </p:pic>
      <p:pic>
        <p:nvPicPr>
          <p:cNvPr id="6" name="Picture 5">
            <a:extLst>
              <a:ext uri="{FF2B5EF4-FFF2-40B4-BE49-F238E27FC236}">
                <a16:creationId xmlns:a16="http://schemas.microsoft.com/office/drawing/2014/main" id="{DCB3A178-1EF8-E038-17D8-E60EA26BD9DB}"/>
              </a:ext>
            </a:extLst>
          </p:cNvPr>
          <p:cNvPicPr>
            <a:picLocks noChangeAspect="1"/>
          </p:cNvPicPr>
          <p:nvPr/>
        </p:nvPicPr>
        <p:blipFill>
          <a:blip r:embed="rId4"/>
          <a:stretch>
            <a:fillRect/>
          </a:stretch>
        </p:blipFill>
        <p:spPr>
          <a:xfrm>
            <a:off x="7244335" y="2882645"/>
            <a:ext cx="4040155" cy="1190445"/>
          </a:xfrm>
          <a:prstGeom prst="rect">
            <a:avLst/>
          </a:prstGeom>
        </p:spPr>
      </p:pic>
      <p:pic>
        <p:nvPicPr>
          <p:cNvPr id="9" name="Picture 8">
            <a:extLst>
              <a:ext uri="{FF2B5EF4-FFF2-40B4-BE49-F238E27FC236}">
                <a16:creationId xmlns:a16="http://schemas.microsoft.com/office/drawing/2014/main" id="{68023BB7-2321-47A8-440A-C7F2B01BE028}"/>
              </a:ext>
            </a:extLst>
          </p:cNvPr>
          <p:cNvPicPr>
            <a:picLocks noChangeAspect="1"/>
          </p:cNvPicPr>
          <p:nvPr/>
        </p:nvPicPr>
        <p:blipFill>
          <a:blip r:embed="rId5"/>
          <a:stretch>
            <a:fillRect/>
          </a:stretch>
        </p:blipFill>
        <p:spPr>
          <a:xfrm>
            <a:off x="7233114" y="4371156"/>
            <a:ext cx="4040154" cy="1190445"/>
          </a:xfrm>
          <a:prstGeom prst="rect">
            <a:avLst/>
          </a:prstGeom>
        </p:spPr>
      </p:pic>
      <p:pic>
        <p:nvPicPr>
          <p:cNvPr id="2" name="Picture 1" descr="A logo of a globe with a graduation cap&#10;&#10;Description automatically generated">
            <a:extLst>
              <a:ext uri="{FF2B5EF4-FFF2-40B4-BE49-F238E27FC236}">
                <a16:creationId xmlns:a16="http://schemas.microsoft.com/office/drawing/2014/main" id="{4B6D6C44-48EB-B2D5-5B1C-9E503108D49F}"/>
              </a:ext>
            </a:extLst>
          </p:cNvPr>
          <p:cNvPicPr>
            <a:picLocks noChangeAspect="1"/>
          </p:cNvPicPr>
          <p:nvPr/>
        </p:nvPicPr>
        <p:blipFill>
          <a:blip r:embed="rId6">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115439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77A98-9E8D-E036-787D-6E9B0B8AB23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7683871-C701-B7FA-B6BE-BC21A05A0080}"/>
              </a:ext>
            </a:extLst>
          </p:cNvPr>
          <p:cNvSpPr>
            <a:spLocks noGrp="1"/>
          </p:cNvSpPr>
          <p:nvPr>
            <p:ph type="title"/>
          </p:nvPr>
        </p:nvSpPr>
        <p:spPr>
          <a:xfrm>
            <a:off x="484632" y="311581"/>
            <a:ext cx="7549025" cy="1325563"/>
          </a:xfrm>
        </p:spPr>
        <p:txBody>
          <a:bodyPr/>
          <a:lstStyle/>
          <a:p>
            <a:r>
              <a:rPr lang="en-US" sz="3600" dirty="0"/>
              <a:t>Employee Headcount by Department / Gender</a:t>
            </a:r>
            <a:endParaRPr lang="en-US" sz="3600" b="1" dirty="0"/>
          </a:p>
        </p:txBody>
      </p:sp>
      <p:sp>
        <p:nvSpPr>
          <p:cNvPr id="20" name="Text Placeholder 19">
            <a:extLst>
              <a:ext uri="{FF2B5EF4-FFF2-40B4-BE49-F238E27FC236}">
                <a16:creationId xmlns:a16="http://schemas.microsoft.com/office/drawing/2014/main" id="{3ECBE099-16CA-4D1C-3EEC-C6F17BA3FD06}"/>
              </a:ext>
            </a:extLst>
          </p:cNvPr>
          <p:cNvSpPr>
            <a:spLocks noGrp="1"/>
          </p:cNvSpPr>
          <p:nvPr>
            <p:ph type="body" sz="quarter" idx="28"/>
          </p:nvPr>
        </p:nvSpPr>
        <p:spPr>
          <a:xfrm>
            <a:off x="484632" y="1956619"/>
            <a:ext cx="3928748" cy="455319"/>
          </a:xfrm>
        </p:spPr>
        <p:txBody>
          <a:bodyPr/>
          <a:lstStyle/>
          <a:p>
            <a:pPr marL="285750" indent="-285750">
              <a:buFont typeface="Arial" panose="020B0604020202020204" pitchFamily="34" charset="0"/>
              <a:buChar char="•"/>
            </a:pPr>
            <a:r>
              <a:rPr lang="en-US" sz="1600" b="1" dirty="0"/>
              <a:t>Chart Type :</a:t>
            </a:r>
            <a:r>
              <a:rPr lang="en-US" sz="1600" dirty="0"/>
              <a:t> Clustered Bar Chart</a:t>
            </a:r>
          </a:p>
        </p:txBody>
      </p:sp>
      <p:sp>
        <p:nvSpPr>
          <p:cNvPr id="18" name="Footer Placeholder 17">
            <a:extLst>
              <a:ext uri="{FF2B5EF4-FFF2-40B4-BE49-F238E27FC236}">
                <a16:creationId xmlns:a16="http://schemas.microsoft.com/office/drawing/2014/main" id="{B47B70E6-AE4E-C127-EB0A-BA2E98530DAA}"/>
              </a:ext>
            </a:extLst>
          </p:cNvPr>
          <p:cNvSpPr>
            <a:spLocks noGrp="1"/>
          </p:cNvSpPr>
          <p:nvPr>
            <p:ph type="ftr" sz="quarter" idx="52"/>
          </p:nvPr>
        </p:nvSpPr>
        <p:spPr>
          <a:xfrm>
            <a:off x="484632" y="6217920"/>
            <a:ext cx="4114800" cy="365125"/>
          </a:xfrm>
        </p:spPr>
        <p:txBody>
          <a:bodyPr/>
          <a:lstStyle/>
          <a:p>
            <a:pPr marL="0" algn="l" rtl="0" eaLnBrk="1" latinLnBrk="0" hangingPunct="1">
              <a:spcBef>
                <a:spcPts val="0"/>
              </a:spcBef>
              <a:spcAft>
                <a:spcPts val="0"/>
              </a:spcAft>
            </a:pPr>
            <a:r>
              <a:rPr lang="en-US" kern="1200" dirty="0">
                <a:solidFill>
                  <a:srgbClr val="FFFFFF"/>
                </a:solidFill>
                <a:effectLst/>
                <a:latin typeface="Abadi" panose="020B0604020104020204" pitchFamily="34" charset="0"/>
                <a:ea typeface="+mn-ea"/>
                <a:cs typeface="+mn-cs"/>
              </a:rPr>
              <a:t>HR Data Analysis by Team ROMA</a:t>
            </a:r>
            <a:endParaRPr lang="en-US" dirty="0">
              <a:effectLst/>
            </a:endParaRPr>
          </a:p>
        </p:txBody>
      </p:sp>
      <p:sp>
        <p:nvSpPr>
          <p:cNvPr id="6" name="TextBox 5">
            <a:extLst>
              <a:ext uri="{FF2B5EF4-FFF2-40B4-BE49-F238E27FC236}">
                <a16:creationId xmlns:a16="http://schemas.microsoft.com/office/drawing/2014/main" id="{C993F3A5-338E-A356-0BED-7ED589757447}"/>
              </a:ext>
            </a:extLst>
          </p:cNvPr>
          <p:cNvSpPr txBox="1"/>
          <p:nvPr/>
        </p:nvSpPr>
        <p:spPr>
          <a:xfrm>
            <a:off x="484632" y="2575279"/>
            <a:ext cx="4048546" cy="1723549"/>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dirty="0">
                <a:solidFill>
                  <a:schemeClr val="bg1"/>
                </a:solidFill>
              </a:rPr>
              <a:t>Insight :</a:t>
            </a:r>
          </a:p>
          <a:p>
            <a:pPr lvl="1"/>
            <a:endParaRPr lang="en-US" dirty="0">
              <a:solidFill>
                <a:schemeClr val="bg1"/>
              </a:solidFill>
            </a:endParaRPr>
          </a:p>
          <a:p>
            <a:pPr marL="742950" lvl="1" indent="-285750">
              <a:buFont typeface="Arial" panose="020B0604020202020204" pitchFamily="34" charset="0"/>
              <a:buChar char="•"/>
            </a:pPr>
            <a:r>
              <a:rPr lang="en-US" sz="1400" dirty="0">
                <a:solidFill>
                  <a:schemeClr val="bg1"/>
                </a:solidFill>
              </a:rPr>
              <a:t>Research &amp; Development is the largest department, followed by Sales. There's a gender imbalance in Sales, with more male employees. Human Resources has a more balanced gender distribution.</a:t>
            </a:r>
            <a:endParaRPr lang="en-US" sz="1400" dirty="0">
              <a:solidFill>
                <a:schemeClr val="bg1"/>
              </a:solidFill>
              <a:latin typeface="Posterama" panose="020B0504020200020000" pitchFamily="34" charset="0"/>
              <a:ea typeface="微软雅黑"/>
              <a:cs typeface="Posterama" panose="020B0504020200020000" pitchFamily="34" charset="0"/>
            </a:endParaRPr>
          </a:p>
        </p:txBody>
      </p:sp>
      <p:pic>
        <p:nvPicPr>
          <p:cNvPr id="10" name="Picture 9">
            <a:extLst>
              <a:ext uri="{FF2B5EF4-FFF2-40B4-BE49-F238E27FC236}">
                <a16:creationId xmlns:a16="http://schemas.microsoft.com/office/drawing/2014/main" id="{74CE7A37-502A-54FD-F4A7-C7254921A61C}"/>
              </a:ext>
            </a:extLst>
          </p:cNvPr>
          <p:cNvPicPr>
            <a:picLocks noChangeAspect="1"/>
          </p:cNvPicPr>
          <p:nvPr/>
        </p:nvPicPr>
        <p:blipFill>
          <a:blip r:embed="rId3"/>
          <a:stretch>
            <a:fillRect/>
          </a:stretch>
        </p:blipFill>
        <p:spPr>
          <a:xfrm>
            <a:off x="5869914" y="2184278"/>
            <a:ext cx="5837454" cy="2114550"/>
          </a:xfrm>
          <a:prstGeom prst="rect">
            <a:avLst/>
          </a:prstGeom>
        </p:spPr>
      </p:pic>
      <p:pic>
        <p:nvPicPr>
          <p:cNvPr id="2" name="Picture 1" descr="A logo of a globe with a graduation cap&#10;&#10;Description automatically generated">
            <a:extLst>
              <a:ext uri="{FF2B5EF4-FFF2-40B4-BE49-F238E27FC236}">
                <a16:creationId xmlns:a16="http://schemas.microsoft.com/office/drawing/2014/main" id="{EEFD1EB2-7B48-933B-6A29-9DFAD350EB2E}"/>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402952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27CEE-BFDF-576F-3F1E-B5D646DAAE72}"/>
            </a:ext>
          </a:extLst>
        </p:cNvPr>
        <p:cNvGrpSpPr/>
        <p:nvPr/>
      </p:nvGrpSpPr>
      <p:grpSpPr>
        <a:xfrm>
          <a:off x="0" y="0"/>
          <a:ext cx="0" cy="0"/>
          <a:chOff x="0" y="0"/>
          <a:chExt cx="0" cy="0"/>
        </a:xfrm>
      </p:grpSpPr>
      <p:sp>
        <p:nvSpPr>
          <p:cNvPr id="31" name="Title 30">
            <a:extLst>
              <a:ext uri="{FF2B5EF4-FFF2-40B4-BE49-F238E27FC236}">
                <a16:creationId xmlns:a16="http://schemas.microsoft.com/office/drawing/2014/main" id="{DCEF4DAA-3D1E-68A3-CC29-E37426186E04}"/>
              </a:ext>
            </a:extLst>
          </p:cNvPr>
          <p:cNvSpPr>
            <a:spLocks noGrp="1"/>
          </p:cNvSpPr>
          <p:nvPr>
            <p:ph type="title"/>
          </p:nvPr>
        </p:nvSpPr>
        <p:spPr/>
        <p:txBody>
          <a:bodyPr/>
          <a:lstStyle/>
          <a:p>
            <a:r>
              <a:rPr lang="en-US" dirty="0"/>
              <a:t>Who are we ?</a:t>
            </a:r>
          </a:p>
        </p:txBody>
      </p:sp>
      <p:sp>
        <p:nvSpPr>
          <p:cNvPr id="6" name="Footer Placeholder 5">
            <a:extLst>
              <a:ext uri="{FF2B5EF4-FFF2-40B4-BE49-F238E27FC236}">
                <a16:creationId xmlns:a16="http://schemas.microsoft.com/office/drawing/2014/main" id="{0C9A4557-11E1-4802-3002-A4B7010B0657}"/>
              </a:ext>
            </a:extLst>
          </p:cNvPr>
          <p:cNvSpPr>
            <a:spLocks noGrp="1"/>
          </p:cNvSpPr>
          <p:nvPr>
            <p:ph type="ftr" sz="quarter" idx="58"/>
          </p:nvPr>
        </p:nvSpPr>
        <p:spPr/>
        <p:txBody>
          <a:bodyPr/>
          <a:lstStyle/>
          <a:p>
            <a:r>
              <a:rPr lang="en-US" dirty="0"/>
              <a:t>HR Data Analysis by Team ROMA</a:t>
            </a:r>
            <a:endParaRPr lang="en-US" noProof="0" dirty="0"/>
          </a:p>
        </p:txBody>
      </p:sp>
      <p:sp>
        <p:nvSpPr>
          <p:cNvPr id="37" name="Title 30">
            <a:extLst>
              <a:ext uri="{FF2B5EF4-FFF2-40B4-BE49-F238E27FC236}">
                <a16:creationId xmlns:a16="http://schemas.microsoft.com/office/drawing/2014/main" id="{442CF581-2342-55C5-1A08-6D1B3C0D79A1}"/>
              </a:ext>
            </a:extLst>
          </p:cNvPr>
          <p:cNvSpPr txBox="1">
            <a:spLocks/>
          </p:cNvSpPr>
          <p:nvPr/>
        </p:nvSpPr>
        <p:spPr>
          <a:xfrm>
            <a:off x="1056474" y="2001091"/>
            <a:ext cx="3823435" cy="117131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l"/>
            <a:r>
              <a:rPr lang="en-US" sz="4200" b="1" dirty="0"/>
              <a:t>Team </a:t>
            </a:r>
            <a:r>
              <a:rPr lang="en-US" sz="4200" b="1" dirty="0">
                <a:solidFill>
                  <a:srgbClr val="FF0000"/>
                </a:solidFill>
              </a:rPr>
              <a:t>R</a:t>
            </a:r>
            <a:r>
              <a:rPr lang="en-US" sz="4200" b="1" dirty="0">
                <a:solidFill>
                  <a:srgbClr val="00B050"/>
                </a:solidFill>
              </a:rPr>
              <a:t>O</a:t>
            </a:r>
            <a:r>
              <a:rPr lang="en-US" sz="4200" b="1" dirty="0">
                <a:solidFill>
                  <a:srgbClr val="0070C0"/>
                </a:solidFill>
              </a:rPr>
              <a:t>M</a:t>
            </a:r>
            <a:r>
              <a:rPr lang="en-US" sz="4200" b="1" dirty="0">
                <a:solidFill>
                  <a:schemeClr val="accent4">
                    <a:lumMod val="60000"/>
                    <a:lumOff val="40000"/>
                  </a:schemeClr>
                </a:solidFill>
              </a:rPr>
              <a:t>A</a:t>
            </a:r>
            <a:r>
              <a:rPr lang="en-US" sz="4200" dirty="0"/>
              <a:t>:</a:t>
            </a:r>
            <a:endParaRPr lang="en-US" sz="4200" b="1" dirty="0"/>
          </a:p>
        </p:txBody>
      </p:sp>
      <p:sp>
        <p:nvSpPr>
          <p:cNvPr id="38" name="Title 30">
            <a:extLst>
              <a:ext uri="{FF2B5EF4-FFF2-40B4-BE49-F238E27FC236}">
                <a16:creationId xmlns:a16="http://schemas.microsoft.com/office/drawing/2014/main" id="{B6835883-184B-394B-102F-F82BCE68177B}"/>
              </a:ext>
            </a:extLst>
          </p:cNvPr>
          <p:cNvSpPr txBox="1">
            <a:spLocks/>
          </p:cNvSpPr>
          <p:nvPr/>
        </p:nvSpPr>
        <p:spPr>
          <a:xfrm>
            <a:off x="484632" y="2973631"/>
            <a:ext cx="10650893" cy="117131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sz="3200" dirty="0">
                <a:solidFill>
                  <a:srgbClr val="FF0000"/>
                </a:solidFill>
              </a:rPr>
              <a:t>R</a:t>
            </a:r>
            <a:r>
              <a:rPr lang="en-US" sz="3200" b="0" dirty="0"/>
              <a:t> for Raslan, </a:t>
            </a:r>
            <a:r>
              <a:rPr lang="en-US" sz="3200" dirty="0">
                <a:solidFill>
                  <a:srgbClr val="00B050"/>
                </a:solidFill>
              </a:rPr>
              <a:t>O</a:t>
            </a:r>
            <a:r>
              <a:rPr lang="en-US" sz="3200" b="0" dirty="0"/>
              <a:t> for Omar, </a:t>
            </a:r>
            <a:r>
              <a:rPr lang="en-US" sz="3200" dirty="0">
                <a:solidFill>
                  <a:srgbClr val="0070C0"/>
                </a:solidFill>
              </a:rPr>
              <a:t>M</a:t>
            </a:r>
            <a:r>
              <a:rPr lang="en-US" sz="3200" b="0" dirty="0"/>
              <a:t> for Mohammed, </a:t>
            </a:r>
            <a:r>
              <a:rPr lang="en-US" sz="3200" dirty="0">
                <a:solidFill>
                  <a:schemeClr val="accent4">
                    <a:lumMod val="60000"/>
                    <a:lumOff val="40000"/>
                  </a:schemeClr>
                </a:solidFill>
              </a:rPr>
              <a:t>A</a:t>
            </a:r>
            <a:r>
              <a:rPr lang="en-US" sz="3200" b="0" dirty="0"/>
              <a:t> for Ahmed</a:t>
            </a:r>
          </a:p>
        </p:txBody>
      </p:sp>
      <p:pic>
        <p:nvPicPr>
          <p:cNvPr id="2" name="Picture 1" descr="A logo of a globe with a graduation cap&#10;&#10;Description automatically generated">
            <a:extLst>
              <a:ext uri="{FF2B5EF4-FFF2-40B4-BE49-F238E27FC236}">
                <a16:creationId xmlns:a16="http://schemas.microsoft.com/office/drawing/2014/main" id="{9978EF66-C06A-1AEA-CB41-29294A006840}"/>
              </a:ext>
            </a:extLst>
          </p:cNvPr>
          <p:cNvPicPr>
            <a:picLocks noChangeAspect="1"/>
          </p:cNvPicPr>
          <p:nvPr/>
        </p:nvPicPr>
        <p:blipFill>
          <a:blip r:embed="rId3">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146947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2EED3-F73F-E8E2-19D6-E29844DF3B9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4294AD7-99D5-644B-955A-4F326A40BF9E}"/>
              </a:ext>
            </a:extLst>
          </p:cNvPr>
          <p:cNvSpPr>
            <a:spLocks noGrp="1"/>
          </p:cNvSpPr>
          <p:nvPr>
            <p:ph type="title"/>
          </p:nvPr>
        </p:nvSpPr>
        <p:spPr>
          <a:xfrm>
            <a:off x="484632" y="311581"/>
            <a:ext cx="7549025" cy="1325563"/>
          </a:xfrm>
        </p:spPr>
        <p:txBody>
          <a:bodyPr/>
          <a:lstStyle/>
          <a:p>
            <a:r>
              <a:rPr lang="en-US" sz="3600" dirty="0"/>
              <a:t>Age Distribution of Employees</a:t>
            </a:r>
            <a:endParaRPr lang="en-US" sz="3600" b="1" dirty="0"/>
          </a:p>
        </p:txBody>
      </p:sp>
      <p:sp>
        <p:nvSpPr>
          <p:cNvPr id="20" name="Text Placeholder 19">
            <a:extLst>
              <a:ext uri="{FF2B5EF4-FFF2-40B4-BE49-F238E27FC236}">
                <a16:creationId xmlns:a16="http://schemas.microsoft.com/office/drawing/2014/main" id="{DC8115FF-FE87-8178-29F0-5EA5E25B51B0}"/>
              </a:ext>
            </a:extLst>
          </p:cNvPr>
          <p:cNvSpPr>
            <a:spLocks noGrp="1"/>
          </p:cNvSpPr>
          <p:nvPr>
            <p:ph type="body" sz="quarter" idx="28"/>
          </p:nvPr>
        </p:nvSpPr>
        <p:spPr>
          <a:xfrm>
            <a:off x="484632" y="1956619"/>
            <a:ext cx="3928748" cy="455319"/>
          </a:xfrm>
        </p:spPr>
        <p:txBody>
          <a:bodyPr/>
          <a:lstStyle/>
          <a:p>
            <a:pPr marL="285750" indent="-285750">
              <a:buFont typeface="Arial" panose="020B0604020202020204" pitchFamily="34" charset="0"/>
              <a:buChar char="•"/>
            </a:pPr>
            <a:r>
              <a:rPr lang="en-US" sz="1600" b="1" dirty="0"/>
              <a:t>Chart Type :</a:t>
            </a:r>
            <a:r>
              <a:rPr lang="en-US" sz="1600" dirty="0"/>
              <a:t> Horizontal Bar Chart</a:t>
            </a:r>
          </a:p>
        </p:txBody>
      </p:sp>
      <p:sp>
        <p:nvSpPr>
          <p:cNvPr id="18" name="Footer Placeholder 17">
            <a:extLst>
              <a:ext uri="{FF2B5EF4-FFF2-40B4-BE49-F238E27FC236}">
                <a16:creationId xmlns:a16="http://schemas.microsoft.com/office/drawing/2014/main" id="{E2C2B065-7290-19FD-D769-F02EE0FB0F30}"/>
              </a:ext>
            </a:extLst>
          </p:cNvPr>
          <p:cNvSpPr>
            <a:spLocks noGrp="1"/>
          </p:cNvSpPr>
          <p:nvPr>
            <p:ph type="ftr" sz="quarter" idx="52"/>
          </p:nvPr>
        </p:nvSpPr>
        <p:spPr>
          <a:xfrm>
            <a:off x="484632" y="6217920"/>
            <a:ext cx="4114800" cy="365125"/>
          </a:xfrm>
        </p:spPr>
        <p:txBody>
          <a:bodyPr/>
          <a:lstStyle/>
          <a:p>
            <a:pPr marL="0" algn="l" rtl="0" eaLnBrk="1" latinLnBrk="0" hangingPunct="1">
              <a:spcBef>
                <a:spcPts val="0"/>
              </a:spcBef>
              <a:spcAft>
                <a:spcPts val="0"/>
              </a:spcAft>
            </a:pPr>
            <a:r>
              <a:rPr lang="en-US" kern="1200" dirty="0">
                <a:solidFill>
                  <a:srgbClr val="FFFFFF"/>
                </a:solidFill>
                <a:effectLst/>
                <a:latin typeface="Abadi" panose="020B0604020104020204" pitchFamily="34" charset="0"/>
                <a:ea typeface="+mn-ea"/>
                <a:cs typeface="+mn-cs"/>
              </a:rPr>
              <a:t>HR Data Analysis by Team ROMA</a:t>
            </a:r>
            <a:endParaRPr lang="en-US" dirty="0">
              <a:effectLst/>
            </a:endParaRPr>
          </a:p>
        </p:txBody>
      </p:sp>
      <p:sp>
        <p:nvSpPr>
          <p:cNvPr id="6" name="TextBox 5">
            <a:extLst>
              <a:ext uri="{FF2B5EF4-FFF2-40B4-BE49-F238E27FC236}">
                <a16:creationId xmlns:a16="http://schemas.microsoft.com/office/drawing/2014/main" id="{F76ADF69-075F-FB08-EDD7-D41D571BE2B4}"/>
              </a:ext>
            </a:extLst>
          </p:cNvPr>
          <p:cNvSpPr txBox="1"/>
          <p:nvPr/>
        </p:nvSpPr>
        <p:spPr>
          <a:xfrm>
            <a:off x="484632" y="2575279"/>
            <a:ext cx="4048546" cy="2585323"/>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dirty="0">
                <a:solidFill>
                  <a:schemeClr val="bg1"/>
                </a:solidFill>
              </a:rPr>
              <a:t>Insight :</a:t>
            </a:r>
          </a:p>
          <a:p>
            <a:pPr lvl="1"/>
            <a:endParaRPr lang="en-US" dirty="0">
              <a:solidFill>
                <a:schemeClr val="bg1"/>
              </a:solidFill>
            </a:endParaRPr>
          </a:p>
          <a:p>
            <a:pPr marL="742950" lvl="1" indent="-285750">
              <a:buFont typeface="Arial" panose="020B0604020202020204" pitchFamily="34" charset="0"/>
              <a:buChar char="•"/>
            </a:pPr>
            <a:r>
              <a:rPr lang="en-US" sz="1400" dirty="0">
                <a:solidFill>
                  <a:schemeClr val="bg1"/>
                </a:solidFill>
              </a:rPr>
              <a:t>The chart shows the age distribution of employees. The 31-45 age group has the highest number of employees, followed by the 18-30 age group. The 46-60 age group has the smallest number of employees. This suggests that the majority of the workforce is relatively young, with a significant concentration in the 31-45 age range.</a:t>
            </a:r>
            <a:endParaRPr lang="en-US" sz="1400" dirty="0">
              <a:solidFill>
                <a:schemeClr val="bg1"/>
              </a:solidFill>
              <a:latin typeface="Posterama" panose="020B0504020200020000" pitchFamily="34" charset="0"/>
              <a:ea typeface="微软雅黑"/>
              <a:cs typeface="Posterama" panose="020B0504020200020000" pitchFamily="34" charset="0"/>
            </a:endParaRPr>
          </a:p>
        </p:txBody>
      </p:sp>
      <p:pic>
        <p:nvPicPr>
          <p:cNvPr id="8" name="Picture 7">
            <a:extLst>
              <a:ext uri="{FF2B5EF4-FFF2-40B4-BE49-F238E27FC236}">
                <a16:creationId xmlns:a16="http://schemas.microsoft.com/office/drawing/2014/main" id="{2077993F-213C-B831-DBEC-162181BE505F}"/>
              </a:ext>
            </a:extLst>
          </p:cNvPr>
          <p:cNvPicPr>
            <a:picLocks noChangeAspect="1"/>
          </p:cNvPicPr>
          <p:nvPr/>
        </p:nvPicPr>
        <p:blipFill>
          <a:blip r:embed="rId3"/>
          <a:stretch>
            <a:fillRect/>
          </a:stretch>
        </p:blipFill>
        <p:spPr>
          <a:xfrm>
            <a:off x="4599432" y="2184278"/>
            <a:ext cx="7288708" cy="2772487"/>
          </a:xfrm>
          <a:prstGeom prst="rect">
            <a:avLst/>
          </a:prstGeom>
        </p:spPr>
      </p:pic>
      <p:pic>
        <p:nvPicPr>
          <p:cNvPr id="2" name="Picture 1" descr="A logo of a globe with a graduation cap&#10;&#10;Description automatically generated">
            <a:extLst>
              <a:ext uri="{FF2B5EF4-FFF2-40B4-BE49-F238E27FC236}">
                <a16:creationId xmlns:a16="http://schemas.microsoft.com/office/drawing/2014/main" id="{E8323322-F148-DBB1-B163-93D8E37AE8EC}"/>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9517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E5719-0546-C44D-6590-7064C5772EB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FFBE08C-B724-9049-5508-14BAA153D826}"/>
              </a:ext>
            </a:extLst>
          </p:cNvPr>
          <p:cNvSpPr>
            <a:spLocks noGrp="1"/>
          </p:cNvSpPr>
          <p:nvPr>
            <p:ph type="title"/>
          </p:nvPr>
        </p:nvSpPr>
        <p:spPr>
          <a:xfrm>
            <a:off x="484632" y="311581"/>
            <a:ext cx="7549025" cy="1325563"/>
          </a:xfrm>
        </p:spPr>
        <p:txBody>
          <a:bodyPr/>
          <a:lstStyle/>
          <a:p>
            <a:r>
              <a:rPr lang="en-US" sz="3600" dirty="0"/>
              <a:t>Job Satisfaction Levels</a:t>
            </a:r>
            <a:endParaRPr lang="en-US" sz="3600" b="1" dirty="0"/>
          </a:p>
        </p:txBody>
      </p:sp>
      <p:sp>
        <p:nvSpPr>
          <p:cNvPr id="20" name="Text Placeholder 19">
            <a:extLst>
              <a:ext uri="{FF2B5EF4-FFF2-40B4-BE49-F238E27FC236}">
                <a16:creationId xmlns:a16="http://schemas.microsoft.com/office/drawing/2014/main" id="{3B565A90-BB24-356C-2FD0-D1E21162C7F9}"/>
              </a:ext>
            </a:extLst>
          </p:cNvPr>
          <p:cNvSpPr>
            <a:spLocks noGrp="1"/>
          </p:cNvSpPr>
          <p:nvPr>
            <p:ph type="body" sz="quarter" idx="28"/>
          </p:nvPr>
        </p:nvSpPr>
        <p:spPr>
          <a:xfrm>
            <a:off x="484632" y="1956619"/>
            <a:ext cx="3928748" cy="455319"/>
          </a:xfrm>
        </p:spPr>
        <p:txBody>
          <a:bodyPr/>
          <a:lstStyle/>
          <a:p>
            <a:pPr marL="285750" indent="-285750">
              <a:buFont typeface="Arial" panose="020B0604020202020204" pitchFamily="34" charset="0"/>
              <a:buChar char="•"/>
            </a:pPr>
            <a:r>
              <a:rPr lang="en-US" sz="1600" b="1" dirty="0"/>
              <a:t>Chart Type :</a:t>
            </a:r>
            <a:r>
              <a:rPr lang="en-US" sz="1600" dirty="0"/>
              <a:t> Clustered Bar Chart</a:t>
            </a:r>
          </a:p>
        </p:txBody>
      </p:sp>
      <p:sp>
        <p:nvSpPr>
          <p:cNvPr id="18" name="Footer Placeholder 17">
            <a:extLst>
              <a:ext uri="{FF2B5EF4-FFF2-40B4-BE49-F238E27FC236}">
                <a16:creationId xmlns:a16="http://schemas.microsoft.com/office/drawing/2014/main" id="{DD9868FA-EA2D-6F7A-44D6-DBD1E27D72A4}"/>
              </a:ext>
            </a:extLst>
          </p:cNvPr>
          <p:cNvSpPr>
            <a:spLocks noGrp="1"/>
          </p:cNvSpPr>
          <p:nvPr>
            <p:ph type="ftr" sz="quarter" idx="52"/>
          </p:nvPr>
        </p:nvSpPr>
        <p:spPr>
          <a:xfrm>
            <a:off x="484632" y="6217920"/>
            <a:ext cx="4114800" cy="365125"/>
          </a:xfrm>
        </p:spPr>
        <p:txBody>
          <a:bodyPr/>
          <a:lstStyle/>
          <a:p>
            <a:pPr marL="0" algn="l" rtl="0" eaLnBrk="1" latinLnBrk="0" hangingPunct="1">
              <a:spcBef>
                <a:spcPts val="0"/>
              </a:spcBef>
              <a:spcAft>
                <a:spcPts val="0"/>
              </a:spcAft>
            </a:pPr>
            <a:r>
              <a:rPr lang="en-US" kern="1200" dirty="0">
                <a:solidFill>
                  <a:srgbClr val="FFFFFF"/>
                </a:solidFill>
                <a:effectLst/>
                <a:latin typeface="Abadi" panose="020B0604020104020204" pitchFamily="34" charset="0"/>
                <a:ea typeface="+mn-ea"/>
                <a:cs typeface="+mn-cs"/>
              </a:rPr>
              <a:t>HR Data Analysis by Team ROMA</a:t>
            </a:r>
            <a:endParaRPr lang="en-US" dirty="0">
              <a:effectLst/>
            </a:endParaRPr>
          </a:p>
        </p:txBody>
      </p:sp>
      <p:sp>
        <p:nvSpPr>
          <p:cNvPr id="6" name="TextBox 5">
            <a:extLst>
              <a:ext uri="{FF2B5EF4-FFF2-40B4-BE49-F238E27FC236}">
                <a16:creationId xmlns:a16="http://schemas.microsoft.com/office/drawing/2014/main" id="{2558231F-E82F-AE97-EFA2-51186CDCDFEC}"/>
              </a:ext>
            </a:extLst>
          </p:cNvPr>
          <p:cNvSpPr txBox="1"/>
          <p:nvPr/>
        </p:nvSpPr>
        <p:spPr>
          <a:xfrm>
            <a:off x="484632" y="2575279"/>
            <a:ext cx="4048546" cy="2585323"/>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dirty="0">
                <a:solidFill>
                  <a:schemeClr val="bg1"/>
                </a:solidFill>
              </a:rPr>
              <a:t>Insight :</a:t>
            </a:r>
          </a:p>
          <a:p>
            <a:pPr lvl="1"/>
            <a:endParaRPr lang="en-US" dirty="0">
              <a:solidFill>
                <a:schemeClr val="bg1"/>
              </a:solidFill>
            </a:endParaRPr>
          </a:p>
          <a:p>
            <a:pPr marL="742950" lvl="1" indent="-285750">
              <a:buFont typeface="Arial" panose="020B0604020202020204" pitchFamily="34" charset="0"/>
              <a:buChar char="•"/>
            </a:pPr>
            <a:r>
              <a:rPr lang="en-US" sz="1400" dirty="0">
                <a:solidFill>
                  <a:schemeClr val="bg1"/>
                </a:solidFill>
              </a:rPr>
              <a:t>More female employees report high job satisfaction compared to male employees. However, a higher percentage of male employees rate their satisfaction as very high. Among females, the highest satisfaction is for "Very High," while among males, "High" and "Very High" are the most common ratings.</a:t>
            </a:r>
            <a:endParaRPr lang="en-US" sz="1400" dirty="0">
              <a:solidFill>
                <a:schemeClr val="bg1"/>
              </a:solidFill>
              <a:latin typeface="Posterama" panose="020B0504020200020000" pitchFamily="34" charset="0"/>
              <a:ea typeface="微软雅黑"/>
              <a:cs typeface="Posterama" panose="020B0504020200020000" pitchFamily="34" charset="0"/>
            </a:endParaRPr>
          </a:p>
        </p:txBody>
      </p:sp>
      <p:pic>
        <p:nvPicPr>
          <p:cNvPr id="7" name="Picture 6">
            <a:extLst>
              <a:ext uri="{FF2B5EF4-FFF2-40B4-BE49-F238E27FC236}">
                <a16:creationId xmlns:a16="http://schemas.microsoft.com/office/drawing/2014/main" id="{45C0184D-B1A8-CF63-96D1-AB6A60DEE1F3}"/>
              </a:ext>
            </a:extLst>
          </p:cNvPr>
          <p:cNvPicPr>
            <a:picLocks noChangeAspect="1"/>
          </p:cNvPicPr>
          <p:nvPr/>
        </p:nvPicPr>
        <p:blipFill>
          <a:blip r:embed="rId3"/>
          <a:stretch>
            <a:fillRect/>
          </a:stretch>
        </p:blipFill>
        <p:spPr>
          <a:xfrm>
            <a:off x="4883345" y="2215739"/>
            <a:ext cx="6824023" cy="2389125"/>
          </a:xfrm>
          <a:prstGeom prst="rect">
            <a:avLst/>
          </a:prstGeom>
        </p:spPr>
      </p:pic>
      <p:pic>
        <p:nvPicPr>
          <p:cNvPr id="2" name="Picture 1" descr="A logo of a globe with a graduation cap&#10;&#10;Description automatically generated">
            <a:extLst>
              <a:ext uri="{FF2B5EF4-FFF2-40B4-BE49-F238E27FC236}">
                <a16:creationId xmlns:a16="http://schemas.microsoft.com/office/drawing/2014/main" id="{44BB0B34-5D8B-ECB5-7A6A-96EBBD4116BF}"/>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262306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D37FA-29B9-7E14-2543-52E7589E41CA}"/>
            </a:ext>
          </a:extLst>
        </p:cNvPr>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0444325E-A9ED-E99A-1151-DA1661DB4661}"/>
              </a:ext>
            </a:extLst>
          </p:cNvPr>
          <p:cNvSpPr>
            <a:spLocks noGrp="1"/>
          </p:cNvSpPr>
          <p:nvPr>
            <p:ph type="ftr" sz="quarter" idx="52"/>
          </p:nvPr>
        </p:nvSpPr>
        <p:spPr>
          <a:xfrm>
            <a:off x="484632" y="6217920"/>
            <a:ext cx="4114800" cy="365125"/>
          </a:xfrm>
        </p:spPr>
        <p:txBody>
          <a:bodyPr/>
          <a:lstStyle/>
          <a:p>
            <a:pPr marL="0" algn="l" rtl="0" eaLnBrk="1" latinLnBrk="0" hangingPunct="1">
              <a:spcBef>
                <a:spcPts val="0"/>
              </a:spcBef>
              <a:spcAft>
                <a:spcPts val="0"/>
              </a:spcAft>
            </a:pPr>
            <a:r>
              <a:rPr lang="en-US" kern="1200" dirty="0">
                <a:solidFill>
                  <a:srgbClr val="FFFFFF"/>
                </a:solidFill>
                <a:effectLst/>
                <a:latin typeface="Abadi" panose="020B0604020104020204" pitchFamily="34" charset="0"/>
                <a:ea typeface="+mn-ea"/>
                <a:cs typeface="+mn-cs"/>
              </a:rPr>
              <a:t>HR Data Analysis by Team ROMA</a:t>
            </a:r>
            <a:endParaRPr lang="en-US" dirty="0">
              <a:effectLst/>
            </a:endParaRPr>
          </a:p>
        </p:txBody>
      </p:sp>
      <p:pic>
        <p:nvPicPr>
          <p:cNvPr id="3" name="Picture 2">
            <a:extLst>
              <a:ext uri="{FF2B5EF4-FFF2-40B4-BE49-F238E27FC236}">
                <a16:creationId xmlns:a16="http://schemas.microsoft.com/office/drawing/2014/main" id="{4C1BF133-1A52-93B6-F32B-9CC96E0044A7}"/>
              </a:ext>
            </a:extLst>
          </p:cNvPr>
          <p:cNvPicPr>
            <a:picLocks noChangeAspect="1"/>
          </p:cNvPicPr>
          <p:nvPr/>
        </p:nvPicPr>
        <p:blipFill>
          <a:blip r:embed="rId3"/>
          <a:stretch>
            <a:fillRect/>
          </a:stretch>
        </p:blipFill>
        <p:spPr>
          <a:xfrm>
            <a:off x="157065" y="536900"/>
            <a:ext cx="11877869" cy="5414973"/>
          </a:xfrm>
          <a:prstGeom prst="rect">
            <a:avLst/>
          </a:prstGeom>
        </p:spPr>
      </p:pic>
    </p:spTree>
    <p:extLst>
      <p:ext uri="{BB962C8B-B14F-4D97-AF65-F5344CB8AC3E}">
        <p14:creationId xmlns:p14="http://schemas.microsoft.com/office/powerpoint/2010/main" val="1224193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5B653-098B-8E22-4DAB-DBC69D1C2DB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BFEBEE9-1494-6F2A-21DD-7EDDC71B8E68}"/>
              </a:ext>
            </a:extLst>
          </p:cNvPr>
          <p:cNvSpPr>
            <a:spLocks noGrp="1"/>
          </p:cNvSpPr>
          <p:nvPr>
            <p:ph type="title"/>
          </p:nvPr>
        </p:nvSpPr>
        <p:spPr>
          <a:xfrm>
            <a:off x="484632" y="311581"/>
            <a:ext cx="5260369" cy="1325563"/>
          </a:xfrm>
        </p:spPr>
        <p:txBody>
          <a:bodyPr/>
          <a:lstStyle/>
          <a:p>
            <a:r>
              <a:rPr lang="en-US" dirty="0"/>
              <a:t>Attrition Overview</a:t>
            </a:r>
          </a:p>
        </p:txBody>
      </p:sp>
      <p:sp>
        <p:nvSpPr>
          <p:cNvPr id="20" name="Text Placeholder 19">
            <a:extLst>
              <a:ext uri="{FF2B5EF4-FFF2-40B4-BE49-F238E27FC236}">
                <a16:creationId xmlns:a16="http://schemas.microsoft.com/office/drawing/2014/main" id="{0957A47E-4F18-8D83-16C8-E58B1552069D}"/>
              </a:ext>
            </a:extLst>
          </p:cNvPr>
          <p:cNvSpPr>
            <a:spLocks noGrp="1"/>
          </p:cNvSpPr>
          <p:nvPr>
            <p:ph type="body" sz="quarter" idx="28"/>
          </p:nvPr>
        </p:nvSpPr>
        <p:spPr>
          <a:xfrm>
            <a:off x="484632" y="2058576"/>
            <a:ext cx="2466891" cy="455319"/>
          </a:xfrm>
        </p:spPr>
        <p:txBody>
          <a:bodyPr/>
          <a:lstStyle/>
          <a:p>
            <a:pPr marL="285750" indent="-285750">
              <a:buFont typeface="Arial" panose="020B0604020202020204" pitchFamily="34" charset="0"/>
              <a:buChar char="•"/>
            </a:pPr>
            <a:r>
              <a:rPr lang="en-US" sz="1800" dirty="0"/>
              <a:t>Content Overview:</a:t>
            </a:r>
          </a:p>
          <a:p>
            <a:pPr marL="285750" indent="-285750">
              <a:buFont typeface="Arial" panose="020B0604020202020204" pitchFamily="34" charset="0"/>
              <a:buChar char="•"/>
            </a:pPr>
            <a:endParaRPr lang="en-US" sz="1800" dirty="0"/>
          </a:p>
        </p:txBody>
      </p:sp>
      <p:sp>
        <p:nvSpPr>
          <p:cNvPr id="18" name="Footer Placeholder 17">
            <a:extLst>
              <a:ext uri="{FF2B5EF4-FFF2-40B4-BE49-F238E27FC236}">
                <a16:creationId xmlns:a16="http://schemas.microsoft.com/office/drawing/2014/main" id="{9194B0A2-286D-8FEC-C6FE-F55B16E48C70}"/>
              </a:ext>
            </a:extLst>
          </p:cNvPr>
          <p:cNvSpPr>
            <a:spLocks noGrp="1"/>
          </p:cNvSpPr>
          <p:nvPr>
            <p:ph type="ftr" sz="quarter" idx="52"/>
          </p:nvPr>
        </p:nvSpPr>
        <p:spPr>
          <a:xfrm>
            <a:off x="484632" y="6217920"/>
            <a:ext cx="4114800" cy="365125"/>
          </a:xfrm>
        </p:spPr>
        <p:txBody>
          <a:bodyPr/>
          <a:lstStyle/>
          <a:p>
            <a:pPr marL="0" algn="l" rtl="0" eaLnBrk="1" latinLnBrk="0" hangingPunct="1">
              <a:spcBef>
                <a:spcPts val="0"/>
              </a:spcBef>
              <a:spcAft>
                <a:spcPts val="0"/>
              </a:spcAft>
            </a:pPr>
            <a:r>
              <a:rPr lang="en-US" kern="1200" dirty="0">
                <a:solidFill>
                  <a:srgbClr val="FFFFFF"/>
                </a:solidFill>
                <a:effectLst/>
                <a:latin typeface="Abadi" panose="020B0604020104020204" pitchFamily="34" charset="0"/>
                <a:ea typeface="+mn-ea"/>
                <a:cs typeface="+mn-cs"/>
              </a:rPr>
              <a:t>HR Data Analysis by Team ROMA</a:t>
            </a:r>
            <a:endParaRPr lang="en-US" dirty="0">
              <a:effectLst/>
            </a:endParaRPr>
          </a:p>
        </p:txBody>
      </p:sp>
      <p:sp>
        <p:nvSpPr>
          <p:cNvPr id="8" name="Text Placeholder 19">
            <a:extLst>
              <a:ext uri="{FF2B5EF4-FFF2-40B4-BE49-F238E27FC236}">
                <a16:creationId xmlns:a16="http://schemas.microsoft.com/office/drawing/2014/main" id="{9F030914-FC74-F526-3618-B6DBF2187598}"/>
              </a:ext>
            </a:extLst>
          </p:cNvPr>
          <p:cNvSpPr txBox="1">
            <a:spLocks/>
          </p:cNvSpPr>
          <p:nvPr/>
        </p:nvSpPr>
        <p:spPr>
          <a:xfrm>
            <a:off x="918731" y="2813179"/>
            <a:ext cx="4735620" cy="274793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1" dirty="0"/>
              <a:t>Average Tenure (Card):</a:t>
            </a:r>
            <a:r>
              <a:rPr lang="en-US" sz="1600" dirty="0"/>
              <a:t> Displays the average  years of Service for the employees working in the company.</a:t>
            </a:r>
          </a:p>
          <a:p>
            <a:pPr marL="285750" indent="-285750">
              <a:buFont typeface="Arial" panose="020B0604020202020204" pitchFamily="34" charset="0"/>
              <a:buChar char="•"/>
            </a:pPr>
            <a:r>
              <a:rPr lang="en-US" sz="1600" b="1" dirty="0"/>
              <a:t>Department with the Highest Overtime (Card):</a:t>
            </a:r>
            <a:r>
              <a:rPr lang="en-US" sz="1600" dirty="0"/>
              <a:t> Research &amp; Development has the most overtime: 271 hours between all departments.</a:t>
            </a:r>
          </a:p>
          <a:p>
            <a:pPr marL="285750" indent="-285750">
              <a:buFont typeface="Arial" panose="020B0604020202020204" pitchFamily="34" charset="0"/>
              <a:buChar char="•"/>
            </a:pPr>
            <a:r>
              <a:rPr lang="en-US" sz="1600" b="1" dirty="0"/>
              <a:t>Average Training Hours per Employee (Card):</a:t>
            </a:r>
            <a:r>
              <a:rPr lang="en-US" sz="1600" dirty="0"/>
              <a:t>  Displays The average training hours per employee is 2.8 hours.</a:t>
            </a:r>
          </a:p>
        </p:txBody>
      </p:sp>
      <p:pic>
        <p:nvPicPr>
          <p:cNvPr id="4" name="Picture 3">
            <a:extLst>
              <a:ext uri="{FF2B5EF4-FFF2-40B4-BE49-F238E27FC236}">
                <a16:creationId xmlns:a16="http://schemas.microsoft.com/office/drawing/2014/main" id="{9194E05D-594F-04F1-E418-918F0A2FDA50}"/>
              </a:ext>
            </a:extLst>
          </p:cNvPr>
          <p:cNvPicPr>
            <a:picLocks noChangeAspect="1"/>
          </p:cNvPicPr>
          <p:nvPr/>
        </p:nvPicPr>
        <p:blipFill>
          <a:blip r:embed="rId3"/>
          <a:stretch>
            <a:fillRect/>
          </a:stretch>
        </p:blipFill>
        <p:spPr>
          <a:xfrm>
            <a:off x="7244335" y="1394618"/>
            <a:ext cx="4040155" cy="1189961"/>
          </a:xfrm>
          <a:prstGeom prst="rect">
            <a:avLst/>
          </a:prstGeom>
        </p:spPr>
      </p:pic>
      <p:pic>
        <p:nvPicPr>
          <p:cNvPr id="10" name="Picture 9">
            <a:extLst>
              <a:ext uri="{FF2B5EF4-FFF2-40B4-BE49-F238E27FC236}">
                <a16:creationId xmlns:a16="http://schemas.microsoft.com/office/drawing/2014/main" id="{3C92864F-257E-44EB-D723-F25171CF1ABA}"/>
              </a:ext>
            </a:extLst>
          </p:cNvPr>
          <p:cNvPicPr>
            <a:picLocks noChangeAspect="1"/>
          </p:cNvPicPr>
          <p:nvPr/>
        </p:nvPicPr>
        <p:blipFill>
          <a:blip r:embed="rId4"/>
          <a:stretch>
            <a:fillRect/>
          </a:stretch>
        </p:blipFill>
        <p:spPr>
          <a:xfrm>
            <a:off x="7233114" y="2882887"/>
            <a:ext cx="4051376" cy="1189961"/>
          </a:xfrm>
          <a:prstGeom prst="rect">
            <a:avLst/>
          </a:prstGeom>
        </p:spPr>
      </p:pic>
      <p:pic>
        <p:nvPicPr>
          <p:cNvPr id="12" name="Picture 11">
            <a:extLst>
              <a:ext uri="{FF2B5EF4-FFF2-40B4-BE49-F238E27FC236}">
                <a16:creationId xmlns:a16="http://schemas.microsoft.com/office/drawing/2014/main" id="{5C61E0F8-9175-D658-0243-43734A455987}"/>
              </a:ext>
            </a:extLst>
          </p:cNvPr>
          <p:cNvPicPr>
            <a:picLocks noChangeAspect="1"/>
          </p:cNvPicPr>
          <p:nvPr/>
        </p:nvPicPr>
        <p:blipFill>
          <a:blip r:embed="rId5"/>
          <a:stretch>
            <a:fillRect/>
          </a:stretch>
        </p:blipFill>
        <p:spPr>
          <a:xfrm>
            <a:off x="7244335" y="4371156"/>
            <a:ext cx="4061812" cy="1189961"/>
          </a:xfrm>
          <a:prstGeom prst="rect">
            <a:avLst/>
          </a:prstGeom>
        </p:spPr>
      </p:pic>
      <p:pic>
        <p:nvPicPr>
          <p:cNvPr id="2" name="Picture 1" descr="A logo of a globe with a graduation cap&#10;&#10;Description automatically generated">
            <a:extLst>
              <a:ext uri="{FF2B5EF4-FFF2-40B4-BE49-F238E27FC236}">
                <a16:creationId xmlns:a16="http://schemas.microsoft.com/office/drawing/2014/main" id="{DAB377AD-C535-0D37-194C-1C9B128B9F72}"/>
              </a:ext>
            </a:extLst>
          </p:cNvPr>
          <p:cNvPicPr>
            <a:picLocks noChangeAspect="1"/>
          </p:cNvPicPr>
          <p:nvPr/>
        </p:nvPicPr>
        <p:blipFill>
          <a:blip r:embed="rId6">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411054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BFDF-0363-A9C7-2EF2-167BDE6301C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BE42868-1C4D-3D4D-323C-847DE4447F73}"/>
              </a:ext>
            </a:extLst>
          </p:cNvPr>
          <p:cNvSpPr>
            <a:spLocks noGrp="1"/>
          </p:cNvSpPr>
          <p:nvPr>
            <p:ph type="title"/>
          </p:nvPr>
        </p:nvSpPr>
        <p:spPr>
          <a:xfrm>
            <a:off x="484632" y="311581"/>
            <a:ext cx="7549025" cy="1325563"/>
          </a:xfrm>
        </p:spPr>
        <p:txBody>
          <a:bodyPr/>
          <a:lstStyle/>
          <a:p>
            <a:r>
              <a:rPr lang="en-US" sz="3600" dirty="0"/>
              <a:t>Employee Growth &amp; Promotion analysis</a:t>
            </a:r>
            <a:endParaRPr lang="en-US" sz="3600" b="1" dirty="0"/>
          </a:p>
        </p:txBody>
      </p:sp>
      <p:sp>
        <p:nvSpPr>
          <p:cNvPr id="20" name="Text Placeholder 19">
            <a:extLst>
              <a:ext uri="{FF2B5EF4-FFF2-40B4-BE49-F238E27FC236}">
                <a16:creationId xmlns:a16="http://schemas.microsoft.com/office/drawing/2014/main" id="{A618D021-8182-6EA2-146D-BE0E7A6705D7}"/>
              </a:ext>
            </a:extLst>
          </p:cNvPr>
          <p:cNvSpPr>
            <a:spLocks noGrp="1"/>
          </p:cNvSpPr>
          <p:nvPr>
            <p:ph type="body" sz="quarter" idx="28"/>
          </p:nvPr>
        </p:nvSpPr>
        <p:spPr>
          <a:xfrm>
            <a:off x="484632" y="1956619"/>
            <a:ext cx="3928748" cy="455319"/>
          </a:xfrm>
        </p:spPr>
        <p:txBody>
          <a:bodyPr/>
          <a:lstStyle/>
          <a:p>
            <a:pPr marL="285750" indent="-285750">
              <a:buFont typeface="Arial" panose="020B0604020202020204" pitchFamily="34" charset="0"/>
              <a:buChar char="•"/>
            </a:pPr>
            <a:r>
              <a:rPr lang="en-US" sz="1600" b="1" dirty="0"/>
              <a:t>Chart Type :</a:t>
            </a:r>
            <a:r>
              <a:rPr lang="en-US" sz="1600" dirty="0"/>
              <a:t> Stacked Bar Chart</a:t>
            </a:r>
          </a:p>
        </p:txBody>
      </p:sp>
      <p:sp>
        <p:nvSpPr>
          <p:cNvPr id="18" name="Footer Placeholder 17">
            <a:extLst>
              <a:ext uri="{FF2B5EF4-FFF2-40B4-BE49-F238E27FC236}">
                <a16:creationId xmlns:a16="http://schemas.microsoft.com/office/drawing/2014/main" id="{6F8D39CA-00F2-FD48-4109-E842E6963BD6}"/>
              </a:ext>
            </a:extLst>
          </p:cNvPr>
          <p:cNvSpPr>
            <a:spLocks noGrp="1"/>
          </p:cNvSpPr>
          <p:nvPr>
            <p:ph type="ftr" sz="quarter" idx="52"/>
          </p:nvPr>
        </p:nvSpPr>
        <p:spPr>
          <a:xfrm>
            <a:off x="484632" y="6217920"/>
            <a:ext cx="4114800" cy="365125"/>
          </a:xfrm>
        </p:spPr>
        <p:txBody>
          <a:bodyPr/>
          <a:lstStyle/>
          <a:p>
            <a:pPr marL="0" algn="l" rtl="0" eaLnBrk="1" latinLnBrk="0" hangingPunct="1">
              <a:spcBef>
                <a:spcPts val="0"/>
              </a:spcBef>
              <a:spcAft>
                <a:spcPts val="0"/>
              </a:spcAft>
            </a:pPr>
            <a:r>
              <a:rPr lang="en-US" kern="1200" dirty="0">
                <a:solidFill>
                  <a:srgbClr val="FFFFFF"/>
                </a:solidFill>
                <a:effectLst/>
                <a:latin typeface="Abadi" panose="020B0604020104020204" pitchFamily="34" charset="0"/>
                <a:ea typeface="+mn-ea"/>
                <a:cs typeface="+mn-cs"/>
              </a:rPr>
              <a:t>HR Data Analysis by Team ROMA</a:t>
            </a:r>
            <a:endParaRPr lang="en-US" dirty="0">
              <a:effectLst/>
            </a:endParaRPr>
          </a:p>
        </p:txBody>
      </p:sp>
      <p:sp>
        <p:nvSpPr>
          <p:cNvPr id="6" name="TextBox 5">
            <a:extLst>
              <a:ext uri="{FF2B5EF4-FFF2-40B4-BE49-F238E27FC236}">
                <a16:creationId xmlns:a16="http://schemas.microsoft.com/office/drawing/2014/main" id="{7C6BEDFA-D4F0-DF6E-A41B-32C112576007}"/>
              </a:ext>
            </a:extLst>
          </p:cNvPr>
          <p:cNvSpPr txBox="1"/>
          <p:nvPr/>
        </p:nvSpPr>
        <p:spPr>
          <a:xfrm>
            <a:off x="484632" y="2575279"/>
            <a:ext cx="4048546" cy="2585323"/>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dirty="0">
                <a:solidFill>
                  <a:schemeClr val="bg1"/>
                </a:solidFill>
              </a:rPr>
              <a:t>Insight :</a:t>
            </a:r>
          </a:p>
          <a:p>
            <a:pPr lvl="1"/>
            <a:endParaRPr lang="en-US" dirty="0">
              <a:solidFill>
                <a:schemeClr val="bg1"/>
              </a:solidFill>
            </a:endParaRPr>
          </a:p>
          <a:p>
            <a:pPr marL="742950" lvl="1" indent="-285750">
              <a:buFont typeface="Arial" panose="020B0604020202020204" pitchFamily="34" charset="0"/>
              <a:buChar char="•"/>
            </a:pPr>
            <a:r>
              <a:rPr lang="en-US" sz="1400" dirty="0">
                <a:solidFill>
                  <a:schemeClr val="bg1"/>
                </a:solidFill>
              </a:rPr>
              <a:t>The chart shows the average years of experience for employees at different levels. Executive Level has the highest average experience (5.0 years), followed by Senior Level (4.7 years). Entry Level has the lowest average experience (1.2 years). This indicates a clear progression in experience levels as employees advance in their careers.</a:t>
            </a:r>
            <a:endParaRPr lang="en-US" sz="1400" dirty="0">
              <a:solidFill>
                <a:schemeClr val="bg1"/>
              </a:solidFill>
              <a:latin typeface="Posterama" panose="020B0504020200020000" pitchFamily="34" charset="0"/>
              <a:ea typeface="微软雅黑"/>
              <a:cs typeface="Posterama" panose="020B0504020200020000" pitchFamily="34" charset="0"/>
            </a:endParaRPr>
          </a:p>
        </p:txBody>
      </p:sp>
      <p:pic>
        <p:nvPicPr>
          <p:cNvPr id="4" name="Picture 3">
            <a:extLst>
              <a:ext uri="{FF2B5EF4-FFF2-40B4-BE49-F238E27FC236}">
                <a16:creationId xmlns:a16="http://schemas.microsoft.com/office/drawing/2014/main" id="{147D5A1A-F4EE-27DC-48A1-E54472AF3198}"/>
              </a:ext>
            </a:extLst>
          </p:cNvPr>
          <p:cNvPicPr>
            <a:picLocks noChangeAspect="1"/>
          </p:cNvPicPr>
          <p:nvPr/>
        </p:nvPicPr>
        <p:blipFill>
          <a:blip r:embed="rId3"/>
          <a:srcRect t="9067"/>
          <a:stretch/>
        </p:blipFill>
        <p:spPr>
          <a:xfrm>
            <a:off x="5371058" y="1956618"/>
            <a:ext cx="6336309" cy="3203983"/>
          </a:xfrm>
          <a:prstGeom prst="rect">
            <a:avLst/>
          </a:prstGeom>
        </p:spPr>
      </p:pic>
      <p:pic>
        <p:nvPicPr>
          <p:cNvPr id="2" name="Picture 1" descr="A logo of a globe with a graduation cap&#10;&#10;Description automatically generated">
            <a:extLst>
              <a:ext uri="{FF2B5EF4-FFF2-40B4-BE49-F238E27FC236}">
                <a16:creationId xmlns:a16="http://schemas.microsoft.com/office/drawing/2014/main" id="{96A3A7DA-D9E6-6130-000C-1B324E52EE20}"/>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102544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BF0BA-165B-6933-5EEE-E9161F61471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3E9E38B-DF5A-C108-40EF-866DD7D19AA3}"/>
              </a:ext>
            </a:extLst>
          </p:cNvPr>
          <p:cNvSpPr>
            <a:spLocks noGrp="1"/>
          </p:cNvSpPr>
          <p:nvPr>
            <p:ph type="title"/>
          </p:nvPr>
        </p:nvSpPr>
        <p:spPr>
          <a:xfrm>
            <a:off x="484632" y="311581"/>
            <a:ext cx="7549025" cy="1325563"/>
          </a:xfrm>
        </p:spPr>
        <p:txBody>
          <a:bodyPr/>
          <a:lstStyle/>
          <a:p>
            <a:r>
              <a:rPr lang="en-US" sz="3600" dirty="0"/>
              <a:t>Workforce Demographics</a:t>
            </a:r>
            <a:endParaRPr lang="en-US" sz="3600" b="1" dirty="0"/>
          </a:p>
        </p:txBody>
      </p:sp>
      <p:sp>
        <p:nvSpPr>
          <p:cNvPr id="20" name="Text Placeholder 19">
            <a:extLst>
              <a:ext uri="{FF2B5EF4-FFF2-40B4-BE49-F238E27FC236}">
                <a16:creationId xmlns:a16="http://schemas.microsoft.com/office/drawing/2014/main" id="{08566A19-B5D0-D01B-6C2A-5DAFB0A3AC14}"/>
              </a:ext>
            </a:extLst>
          </p:cNvPr>
          <p:cNvSpPr>
            <a:spLocks noGrp="1"/>
          </p:cNvSpPr>
          <p:nvPr>
            <p:ph type="body" sz="quarter" idx="28"/>
          </p:nvPr>
        </p:nvSpPr>
        <p:spPr>
          <a:xfrm>
            <a:off x="484632" y="1956619"/>
            <a:ext cx="3928748" cy="455319"/>
          </a:xfrm>
        </p:spPr>
        <p:txBody>
          <a:bodyPr/>
          <a:lstStyle/>
          <a:p>
            <a:pPr marL="285750" indent="-285750">
              <a:buFont typeface="Arial" panose="020B0604020202020204" pitchFamily="34" charset="0"/>
              <a:buChar char="•"/>
            </a:pPr>
            <a:r>
              <a:rPr lang="en-US" sz="1600" b="1" dirty="0"/>
              <a:t>Chart Type :</a:t>
            </a:r>
            <a:r>
              <a:rPr lang="en-US" sz="1600" dirty="0"/>
              <a:t> Tree Map</a:t>
            </a:r>
          </a:p>
        </p:txBody>
      </p:sp>
      <p:sp>
        <p:nvSpPr>
          <p:cNvPr id="18" name="Footer Placeholder 17">
            <a:extLst>
              <a:ext uri="{FF2B5EF4-FFF2-40B4-BE49-F238E27FC236}">
                <a16:creationId xmlns:a16="http://schemas.microsoft.com/office/drawing/2014/main" id="{E813238C-5624-D700-13C7-20EE57A3ECFD}"/>
              </a:ext>
            </a:extLst>
          </p:cNvPr>
          <p:cNvSpPr>
            <a:spLocks noGrp="1"/>
          </p:cNvSpPr>
          <p:nvPr>
            <p:ph type="ftr" sz="quarter" idx="52"/>
          </p:nvPr>
        </p:nvSpPr>
        <p:spPr>
          <a:xfrm>
            <a:off x="484632" y="6217920"/>
            <a:ext cx="4114800" cy="365125"/>
          </a:xfrm>
        </p:spPr>
        <p:txBody>
          <a:bodyPr/>
          <a:lstStyle/>
          <a:p>
            <a:pPr marL="0" algn="l" rtl="0" eaLnBrk="1" latinLnBrk="0" hangingPunct="1">
              <a:spcBef>
                <a:spcPts val="0"/>
              </a:spcBef>
              <a:spcAft>
                <a:spcPts val="0"/>
              </a:spcAft>
            </a:pPr>
            <a:r>
              <a:rPr lang="en-US" kern="1200" dirty="0">
                <a:solidFill>
                  <a:srgbClr val="FFFFFF"/>
                </a:solidFill>
                <a:effectLst/>
                <a:latin typeface="Abadi" panose="020B0604020104020204" pitchFamily="34" charset="0"/>
                <a:ea typeface="+mn-ea"/>
                <a:cs typeface="+mn-cs"/>
              </a:rPr>
              <a:t>HR Data Analysis by Team ROMA</a:t>
            </a:r>
            <a:endParaRPr lang="en-US" dirty="0">
              <a:effectLst/>
            </a:endParaRPr>
          </a:p>
        </p:txBody>
      </p:sp>
      <p:sp>
        <p:nvSpPr>
          <p:cNvPr id="6" name="TextBox 5">
            <a:extLst>
              <a:ext uri="{FF2B5EF4-FFF2-40B4-BE49-F238E27FC236}">
                <a16:creationId xmlns:a16="http://schemas.microsoft.com/office/drawing/2014/main" id="{4C9A9682-7F75-052D-1976-AD7FA6BA0E31}"/>
              </a:ext>
            </a:extLst>
          </p:cNvPr>
          <p:cNvSpPr txBox="1"/>
          <p:nvPr/>
        </p:nvSpPr>
        <p:spPr>
          <a:xfrm>
            <a:off x="484632" y="2575279"/>
            <a:ext cx="4048546" cy="2800767"/>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dirty="0">
                <a:solidFill>
                  <a:schemeClr val="bg1"/>
                </a:solidFill>
              </a:rPr>
              <a:t>Insight :</a:t>
            </a:r>
          </a:p>
          <a:p>
            <a:pPr lvl="1"/>
            <a:endParaRPr lang="en-US" dirty="0">
              <a:solidFill>
                <a:schemeClr val="bg1"/>
              </a:solidFill>
            </a:endParaRPr>
          </a:p>
          <a:p>
            <a:pPr marL="742950" lvl="1" indent="-285750">
              <a:buFont typeface="Arial" panose="020B0604020202020204" pitchFamily="34" charset="0"/>
              <a:buChar char="•"/>
            </a:pPr>
            <a:r>
              <a:rPr lang="en-US" sz="1400" dirty="0">
                <a:solidFill>
                  <a:schemeClr val="bg1"/>
                </a:solidFill>
              </a:rPr>
              <a:t>The chart shows the organizational structure of the company, with the Manager at the top. There are distinct departments such as Research &amp; Development, Sales, and Human Resources, with various roles within each department. The chart provides insight into reporting relationships and potential areas for organizational development.</a:t>
            </a:r>
            <a:endParaRPr lang="en-US" sz="1400" dirty="0">
              <a:solidFill>
                <a:schemeClr val="bg1"/>
              </a:solidFill>
              <a:latin typeface="Posterama" panose="020B0504020200020000" pitchFamily="34" charset="0"/>
              <a:ea typeface="微软雅黑"/>
              <a:cs typeface="Posterama" panose="020B0504020200020000" pitchFamily="34" charset="0"/>
            </a:endParaRPr>
          </a:p>
        </p:txBody>
      </p:sp>
      <p:pic>
        <p:nvPicPr>
          <p:cNvPr id="3" name="Picture 2">
            <a:extLst>
              <a:ext uri="{FF2B5EF4-FFF2-40B4-BE49-F238E27FC236}">
                <a16:creationId xmlns:a16="http://schemas.microsoft.com/office/drawing/2014/main" id="{52739941-AD62-8F5E-541D-146BE59B7172}"/>
              </a:ext>
            </a:extLst>
          </p:cNvPr>
          <p:cNvPicPr>
            <a:picLocks noChangeAspect="1"/>
          </p:cNvPicPr>
          <p:nvPr/>
        </p:nvPicPr>
        <p:blipFill>
          <a:blip r:embed="rId3"/>
          <a:stretch>
            <a:fillRect/>
          </a:stretch>
        </p:blipFill>
        <p:spPr>
          <a:xfrm>
            <a:off x="5176824" y="1956619"/>
            <a:ext cx="6530544" cy="3203983"/>
          </a:xfrm>
          <a:prstGeom prst="rect">
            <a:avLst/>
          </a:prstGeom>
        </p:spPr>
      </p:pic>
      <p:pic>
        <p:nvPicPr>
          <p:cNvPr id="2" name="Picture 1" descr="A logo of a globe with a graduation cap&#10;&#10;Description automatically generated">
            <a:extLst>
              <a:ext uri="{FF2B5EF4-FFF2-40B4-BE49-F238E27FC236}">
                <a16:creationId xmlns:a16="http://schemas.microsoft.com/office/drawing/2014/main" id="{647291E1-173C-B181-0305-367B7BBC714A}"/>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84535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8E6A5-3236-0F82-31A4-9A435C12489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30506B4-193D-1530-76CF-57BE7204BA92}"/>
              </a:ext>
            </a:extLst>
          </p:cNvPr>
          <p:cNvSpPr>
            <a:spLocks noGrp="1"/>
          </p:cNvSpPr>
          <p:nvPr>
            <p:ph type="title"/>
          </p:nvPr>
        </p:nvSpPr>
        <p:spPr>
          <a:xfrm>
            <a:off x="484632" y="311581"/>
            <a:ext cx="7549025" cy="1325563"/>
          </a:xfrm>
        </p:spPr>
        <p:txBody>
          <a:bodyPr/>
          <a:lstStyle/>
          <a:p>
            <a:r>
              <a:rPr lang="en-US" sz="3600" dirty="0"/>
              <a:t>Education Level vs. Department Distribution</a:t>
            </a:r>
            <a:endParaRPr lang="en-US" sz="3600" b="1" dirty="0"/>
          </a:p>
        </p:txBody>
      </p:sp>
      <p:sp>
        <p:nvSpPr>
          <p:cNvPr id="20" name="Text Placeholder 19">
            <a:extLst>
              <a:ext uri="{FF2B5EF4-FFF2-40B4-BE49-F238E27FC236}">
                <a16:creationId xmlns:a16="http://schemas.microsoft.com/office/drawing/2014/main" id="{F14EF72B-5181-7FD4-C710-D776397643BD}"/>
              </a:ext>
            </a:extLst>
          </p:cNvPr>
          <p:cNvSpPr>
            <a:spLocks noGrp="1"/>
          </p:cNvSpPr>
          <p:nvPr>
            <p:ph type="body" sz="quarter" idx="28"/>
          </p:nvPr>
        </p:nvSpPr>
        <p:spPr>
          <a:xfrm>
            <a:off x="484632" y="1956619"/>
            <a:ext cx="3928748" cy="455319"/>
          </a:xfrm>
        </p:spPr>
        <p:txBody>
          <a:bodyPr/>
          <a:lstStyle/>
          <a:p>
            <a:pPr marL="285750" indent="-285750">
              <a:buFont typeface="Arial" panose="020B0604020202020204" pitchFamily="34" charset="0"/>
              <a:buChar char="•"/>
            </a:pPr>
            <a:r>
              <a:rPr lang="en-US" sz="1600" b="1" dirty="0"/>
              <a:t>Chart Type :</a:t>
            </a:r>
            <a:r>
              <a:rPr lang="en-US" sz="1600" dirty="0"/>
              <a:t> Grouped Bar Chart</a:t>
            </a:r>
          </a:p>
        </p:txBody>
      </p:sp>
      <p:sp>
        <p:nvSpPr>
          <p:cNvPr id="18" name="Footer Placeholder 17">
            <a:extLst>
              <a:ext uri="{FF2B5EF4-FFF2-40B4-BE49-F238E27FC236}">
                <a16:creationId xmlns:a16="http://schemas.microsoft.com/office/drawing/2014/main" id="{96981116-C5CB-F23B-435F-31378B6B44E4}"/>
              </a:ext>
            </a:extLst>
          </p:cNvPr>
          <p:cNvSpPr>
            <a:spLocks noGrp="1"/>
          </p:cNvSpPr>
          <p:nvPr>
            <p:ph type="ftr" sz="quarter" idx="52"/>
          </p:nvPr>
        </p:nvSpPr>
        <p:spPr>
          <a:xfrm>
            <a:off x="484632" y="6217920"/>
            <a:ext cx="4114800" cy="365125"/>
          </a:xfrm>
        </p:spPr>
        <p:txBody>
          <a:bodyPr/>
          <a:lstStyle/>
          <a:p>
            <a:pPr marL="0" algn="l" rtl="0" eaLnBrk="1" latinLnBrk="0" hangingPunct="1">
              <a:spcBef>
                <a:spcPts val="0"/>
              </a:spcBef>
              <a:spcAft>
                <a:spcPts val="0"/>
              </a:spcAft>
            </a:pPr>
            <a:r>
              <a:rPr lang="en-US" kern="1200" dirty="0">
                <a:solidFill>
                  <a:srgbClr val="FFFFFF"/>
                </a:solidFill>
                <a:effectLst/>
                <a:latin typeface="Abadi" panose="020B0604020104020204" pitchFamily="34" charset="0"/>
                <a:ea typeface="+mn-ea"/>
                <a:cs typeface="+mn-cs"/>
              </a:rPr>
              <a:t>HR Data Analysis by Team ROMA</a:t>
            </a:r>
            <a:endParaRPr lang="en-US" dirty="0">
              <a:effectLst/>
            </a:endParaRPr>
          </a:p>
        </p:txBody>
      </p:sp>
      <p:sp>
        <p:nvSpPr>
          <p:cNvPr id="6" name="TextBox 5">
            <a:extLst>
              <a:ext uri="{FF2B5EF4-FFF2-40B4-BE49-F238E27FC236}">
                <a16:creationId xmlns:a16="http://schemas.microsoft.com/office/drawing/2014/main" id="{725DA653-2395-6DEA-C06D-5670DC9D0D80}"/>
              </a:ext>
            </a:extLst>
          </p:cNvPr>
          <p:cNvSpPr txBox="1"/>
          <p:nvPr/>
        </p:nvSpPr>
        <p:spPr>
          <a:xfrm>
            <a:off x="484632" y="2575279"/>
            <a:ext cx="4048546" cy="2154436"/>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dirty="0">
                <a:solidFill>
                  <a:schemeClr val="bg1"/>
                </a:solidFill>
              </a:rPr>
              <a:t>Insight :</a:t>
            </a:r>
          </a:p>
          <a:p>
            <a:pPr lvl="1"/>
            <a:endParaRPr lang="en-US" dirty="0">
              <a:solidFill>
                <a:schemeClr val="bg1"/>
              </a:solidFill>
            </a:endParaRPr>
          </a:p>
          <a:p>
            <a:pPr marL="742950" lvl="1" indent="-285750">
              <a:buFont typeface="Arial" panose="020B0604020202020204" pitchFamily="34" charset="0"/>
              <a:buChar char="•"/>
            </a:pPr>
            <a:r>
              <a:rPr lang="en-US" sz="1400" dirty="0">
                <a:solidFill>
                  <a:schemeClr val="bg1"/>
                </a:solidFill>
              </a:rPr>
              <a:t>Research &amp; Development has the most employees with a Bachelor's degree, followed by Sales. Human Resources has fewer employees, mostly with Bachelor's degrees. This shows different departments favor different educational backgrounds.</a:t>
            </a:r>
            <a:endParaRPr lang="en-US" sz="1400" dirty="0">
              <a:solidFill>
                <a:schemeClr val="bg1"/>
              </a:solidFill>
              <a:latin typeface="Posterama" panose="020B0504020200020000" pitchFamily="34" charset="0"/>
              <a:ea typeface="微软雅黑"/>
              <a:cs typeface="Posterama" panose="020B0504020200020000" pitchFamily="34" charset="0"/>
            </a:endParaRPr>
          </a:p>
        </p:txBody>
      </p:sp>
      <p:pic>
        <p:nvPicPr>
          <p:cNvPr id="8" name="Picture 7">
            <a:extLst>
              <a:ext uri="{FF2B5EF4-FFF2-40B4-BE49-F238E27FC236}">
                <a16:creationId xmlns:a16="http://schemas.microsoft.com/office/drawing/2014/main" id="{F9914A66-C68C-6623-4729-A42750DA8381}"/>
              </a:ext>
            </a:extLst>
          </p:cNvPr>
          <p:cNvPicPr>
            <a:picLocks noChangeAspect="1"/>
          </p:cNvPicPr>
          <p:nvPr/>
        </p:nvPicPr>
        <p:blipFill>
          <a:blip r:embed="rId3"/>
          <a:stretch>
            <a:fillRect/>
          </a:stretch>
        </p:blipFill>
        <p:spPr>
          <a:xfrm>
            <a:off x="4533178" y="1738608"/>
            <a:ext cx="7549025" cy="3380784"/>
          </a:xfrm>
          <a:prstGeom prst="rect">
            <a:avLst/>
          </a:prstGeom>
        </p:spPr>
      </p:pic>
      <p:pic>
        <p:nvPicPr>
          <p:cNvPr id="2" name="Picture 1" descr="A logo of a globe with a graduation cap&#10;&#10;Description automatically generated">
            <a:extLst>
              <a:ext uri="{FF2B5EF4-FFF2-40B4-BE49-F238E27FC236}">
                <a16:creationId xmlns:a16="http://schemas.microsoft.com/office/drawing/2014/main" id="{24FDCE31-67C8-971E-5837-16D18C514771}"/>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140476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65250" y="453551"/>
            <a:ext cx="6927907" cy="1325563"/>
          </a:xfrm>
        </p:spPr>
        <p:txBody>
          <a:bodyPr/>
          <a:lstStyle/>
          <a:p>
            <a:r>
              <a:rPr lang="en-US" altLang="zh-CN" dirty="0"/>
              <a:t>Summary</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449970" y="2434000"/>
            <a:ext cx="4959822" cy="2391900"/>
          </a:xfrm>
        </p:spPr>
        <p:txBody>
          <a:bodyPr/>
          <a:lstStyle/>
          <a:p>
            <a:pPr marL="285750" indent="-285750">
              <a:buFont typeface="Arial" panose="020B0604020202020204" pitchFamily="34" charset="0"/>
              <a:buChar char="•"/>
            </a:pPr>
            <a:r>
              <a:rPr lang="en-US" dirty="0"/>
              <a:t>Cleaned and prepared the HR dataset for analysis.</a:t>
            </a:r>
          </a:p>
          <a:p>
            <a:pPr marL="285750" indent="-285750">
              <a:buFont typeface="Arial" panose="020B0604020202020204" pitchFamily="34" charset="0"/>
              <a:buChar char="•"/>
            </a:pPr>
            <a:r>
              <a:rPr lang="en-US" dirty="0"/>
              <a:t>Built dashboards to visualize key metrics like attrition, performance, and employee distribution.</a:t>
            </a:r>
          </a:p>
          <a:p>
            <a:pPr marL="285750" indent="-285750">
              <a:buFont typeface="Arial" panose="020B0604020202020204" pitchFamily="34" charset="0"/>
              <a:buChar char="•"/>
            </a:pPr>
            <a:r>
              <a:rPr lang="en-US" dirty="0"/>
              <a:t>Provided insights to help improve employee retention and satisfaction.</a:t>
            </a:r>
          </a:p>
          <a:p>
            <a:pPr marL="285750" indent="-285750">
              <a:buFont typeface="Arial" panose="020B0604020202020204" pitchFamily="34" charset="0"/>
              <a:buChar char="•"/>
            </a:pPr>
            <a:r>
              <a:rPr lang="en-US" dirty="0"/>
              <a:t>Successful collaboration by Team ROMA across all stages of the project.</a:t>
            </a:r>
          </a:p>
        </p:txBody>
      </p:sp>
      <p:sp>
        <p:nvSpPr>
          <p:cNvPr id="4" name="Footer Placeholder 3">
            <a:extLst>
              <a:ext uri="{FF2B5EF4-FFF2-40B4-BE49-F238E27FC236}">
                <a16:creationId xmlns:a16="http://schemas.microsoft.com/office/drawing/2014/main" id="{B7838384-8691-DBBE-0A1A-DAFAC40B948F}"/>
              </a:ext>
            </a:extLst>
          </p:cNvPr>
          <p:cNvSpPr>
            <a:spLocks noGrp="1"/>
          </p:cNvSpPr>
          <p:nvPr>
            <p:ph type="ftr" sz="quarter" idx="49"/>
          </p:nvPr>
        </p:nvSpPr>
        <p:spPr/>
        <p:txBody>
          <a:bodyPr/>
          <a:lstStyle/>
          <a:p>
            <a:pPr marL="0" algn="l" rtl="0" eaLnBrk="1" latinLnBrk="0" hangingPunct="1">
              <a:spcBef>
                <a:spcPts val="0"/>
              </a:spcBef>
              <a:spcAft>
                <a:spcPts val="0"/>
              </a:spcAft>
            </a:pPr>
            <a:r>
              <a:rPr lang="en-US" kern="1200" dirty="0">
                <a:solidFill>
                  <a:srgbClr val="FFFFFF"/>
                </a:solidFill>
                <a:effectLst/>
                <a:latin typeface="Abadi" panose="020B0604020104020204" pitchFamily="34" charset="0"/>
                <a:ea typeface="+mn-ea"/>
                <a:cs typeface="+mn-cs"/>
              </a:rPr>
              <a:t>HR Data Analysis by Team ROMA</a:t>
            </a:r>
            <a:endParaRPr lang="en-US" dirty="0">
              <a:effectLst/>
            </a:endParaRPr>
          </a:p>
        </p:txBody>
      </p:sp>
      <p:pic>
        <p:nvPicPr>
          <p:cNvPr id="12" name="Picture 11">
            <a:extLst>
              <a:ext uri="{FF2B5EF4-FFF2-40B4-BE49-F238E27FC236}">
                <a16:creationId xmlns:a16="http://schemas.microsoft.com/office/drawing/2014/main" id="{59A56D61-C5F4-B58C-E520-18DB2A6ADD75}"/>
              </a:ext>
            </a:extLst>
          </p:cNvPr>
          <p:cNvPicPr>
            <a:picLocks noChangeAspect="1"/>
          </p:cNvPicPr>
          <p:nvPr/>
        </p:nvPicPr>
        <p:blipFill>
          <a:blip r:embed="rId3"/>
          <a:srcRect/>
          <a:stretch/>
        </p:blipFill>
        <p:spPr>
          <a:xfrm>
            <a:off x="5743502" y="242089"/>
            <a:ext cx="6162360" cy="6162360"/>
          </a:xfrm>
          <a:prstGeom prst="rect">
            <a:avLst/>
          </a:prstGeom>
        </p:spPr>
      </p:pic>
      <p:pic>
        <p:nvPicPr>
          <p:cNvPr id="2" name="Picture 1" descr="A logo of a globe with a graduation cap&#10;&#10;Description automatically generated">
            <a:extLst>
              <a:ext uri="{FF2B5EF4-FFF2-40B4-BE49-F238E27FC236}">
                <a16:creationId xmlns:a16="http://schemas.microsoft.com/office/drawing/2014/main" id="{A0CE7843-70BB-6C9A-4808-83DAA2A7129C}"/>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415753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fade">
                                      <p:cBhvr>
                                        <p:cTn id="17" dur="500"/>
                                        <p:tgtEl>
                                          <p:spTgt spid="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xEl>
                                              <p:pRg st="3" end="3"/>
                                            </p:txEl>
                                          </p:spTgt>
                                        </p:tgtEl>
                                        <p:attrNameLst>
                                          <p:attrName>style.visibility</p:attrName>
                                        </p:attrNameLst>
                                      </p:cBhvr>
                                      <p:to>
                                        <p:strVal val="visible"/>
                                      </p:to>
                                    </p:set>
                                    <p:animEffect transition="in" filter="fade">
                                      <p:cBhvr>
                                        <p:cTn id="22" dur="500"/>
                                        <p:tgtEl>
                                          <p:spTgt spid="2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4515271" y="1222309"/>
            <a:ext cx="5055698" cy="941355"/>
          </a:xfrm>
        </p:spPr>
        <p:txBody>
          <a:bodyPr/>
          <a:lstStyle/>
          <a:p>
            <a:r>
              <a:rPr lang="en-US" sz="5500" dirty="0"/>
              <a:t>Thank you!</a:t>
            </a:r>
          </a:p>
        </p:txBody>
      </p:sp>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4515271" y="2318466"/>
            <a:ext cx="5055698" cy="3111951"/>
          </a:xfrm>
        </p:spPr>
        <p:txBody>
          <a:bodyPr/>
          <a:lstStyle/>
          <a:p>
            <a:r>
              <a:rPr lang="en-US" sz="1600" dirty="0"/>
              <a:t>We appreciate your time and attention.</a:t>
            </a:r>
            <a:br>
              <a:rPr lang="en-US" sz="1600" dirty="0"/>
            </a:br>
            <a:r>
              <a:rPr lang="en-US" sz="1600" dirty="0"/>
              <a:t>Feel free to contact any of us for further discussions:</a:t>
            </a:r>
          </a:p>
          <a:p>
            <a:pPr>
              <a:buFont typeface="Arial" panose="020B0604020202020204" pitchFamily="34" charset="0"/>
              <a:buChar char="•"/>
            </a:pPr>
            <a:r>
              <a:rPr lang="en-US" sz="1600" dirty="0"/>
              <a:t> Mahmoud Raslan: </a:t>
            </a:r>
            <a:r>
              <a:rPr lang="en-US" sz="1600" dirty="0">
                <a:hlinkClick r:id="rId3"/>
              </a:rPr>
              <a:t>mahmoud.Yousef.raslan@gmail.com</a:t>
            </a:r>
            <a:endParaRPr lang="en-US" sz="1600" dirty="0"/>
          </a:p>
          <a:p>
            <a:pPr>
              <a:buFont typeface="Arial" panose="020B0604020202020204" pitchFamily="34" charset="0"/>
              <a:buChar char="•"/>
            </a:pPr>
            <a:r>
              <a:rPr lang="en-US" sz="1600" dirty="0"/>
              <a:t> Mohammed Sameh: </a:t>
            </a:r>
            <a:r>
              <a:rPr lang="en-US" sz="1600" dirty="0">
                <a:hlinkClick r:id="rId4"/>
              </a:rPr>
              <a:t>mohamed.s100960@gmail.com</a:t>
            </a:r>
            <a:endParaRPr lang="en-US" sz="1600" dirty="0"/>
          </a:p>
          <a:p>
            <a:pPr>
              <a:buFont typeface="Arial" panose="020B0604020202020204" pitchFamily="34" charset="0"/>
              <a:buChar char="•"/>
            </a:pPr>
            <a:r>
              <a:rPr lang="en-US" sz="1600" dirty="0"/>
              <a:t> Omar Yasser: </a:t>
            </a:r>
            <a:r>
              <a:rPr lang="en-US" sz="1600" dirty="0">
                <a:hlinkClick r:id="rId5"/>
              </a:rPr>
              <a:t>omaryasser52004@gmail.com</a:t>
            </a:r>
            <a:endParaRPr lang="en-US" sz="1600" dirty="0"/>
          </a:p>
          <a:p>
            <a:pPr>
              <a:buFont typeface="Arial" panose="020B0604020202020204" pitchFamily="34" charset="0"/>
              <a:buChar char="•"/>
            </a:pPr>
            <a:r>
              <a:rPr lang="en-US" sz="1600" dirty="0"/>
              <a:t> Ahmed Alaa: </a:t>
            </a:r>
            <a:r>
              <a:rPr lang="en-US" sz="1600" dirty="0">
                <a:hlinkClick r:id="rId6"/>
              </a:rPr>
              <a:t>a7m.zaghl0ul@gmail.com</a:t>
            </a:r>
            <a:endParaRPr lang="en-US" sz="1600" dirty="0"/>
          </a:p>
        </p:txBody>
      </p:sp>
      <p:pic>
        <p:nvPicPr>
          <p:cNvPr id="9" name="Picture 8" descr="A logo of a globe with a graduation cap&#10;&#10;Description automatically generated">
            <a:extLst>
              <a:ext uri="{FF2B5EF4-FFF2-40B4-BE49-F238E27FC236}">
                <a16:creationId xmlns:a16="http://schemas.microsoft.com/office/drawing/2014/main" id="{28427B8A-1DAD-C605-680F-98F613C5BA07}"/>
              </a:ext>
            </a:extLst>
          </p:cNvPr>
          <p:cNvPicPr>
            <a:picLocks noChangeAspect="1"/>
          </p:cNvPicPr>
          <p:nvPr/>
        </p:nvPicPr>
        <p:blipFill>
          <a:blip r:embed="rId7">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529279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p:txBody>
          <a:bodyPr/>
          <a:lstStyle/>
          <a:p>
            <a:r>
              <a:rPr lang="en-US" dirty="0"/>
              <a:t>Who are we ?</a:t>
            </a:r>
          </a:p>
        </p:txBody>
      </p:sp>
      <p:pic>
        <p:nvPicPr>
          <p:cNvPr id="55" name="Picture Placeholder 54">
            <a:hlinkClick r:id="rId3"/>
            <a:extLst>
              <a:ext uri="{FF2B5EF4-FFF2-40B4-BE49-F238E27FC236}">
                <a16:creationId xmlns:a16="http://schemas.microsoft.com/office/drawing/2014/main" id="{4B0A05F6-A265-D617-87EB-C8B6D39D74EB}"/>
              </a:ext>
            </a:extLst>
          </p:cNvPr>
          <p:cNvPicPr>
            <a:picLocks noGrp="1" noChangeAspect="1"/>
          </p:cNvPicPr>
          <p:nvPr>
            <p:ph type="pic" sz="quarter" idx="48"/>
          </p:nvPr>
        </p:nvPicPr>
        <p:blipFill>
          <a:blip r:embed="rId4"/>
          <a:srcRect/>
          <a:stretch/>
        </p:blipFill>
        <p:spPr/>
      </p:pic>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27"/>
          </p:nvPr>
        </p:nvSpPr>
        <p:spPr/>
        <p:txBody>
          <a:bodyPr/>
          <a:lstStyle/>
          <a:p>
            <a:r>
              <a:rPr lang="en-US" dirty="0"/>
              <a:t>Mahmoud Raslan</a:t>
            </a:r>
          </a:p>
        </p:txBody>
      </p:sp>
      <p:sp>
        <p:nvSpPr>
          <p:cNvPr id="5" name="Text Placeholder 4">
            <a:extLst>
              <a:ext uri="{FF2B5EF4-FFF2-40B4-BE49-F238E27FC236}">
                <a16:creationId xmlns:a16="http://schemas.microsoft.com/office/drawing/2014/main" id="{E527BA33-7687-746F-7A99-5769ACAA19DD}"/>
              </a:ext>
            </a:extLst>
          </p:cNvPr>
          <p:cNvSpPr>
            <a:spLocks noGrp="1"/>
          </p:cNvSpPr>
          <p:nvPr>
            <p:ph type="body" sz="quarter" idx="28"/>
          </p:nvPr>
        </p:nvSpPr>
        <p:spPr>
          <a:xfrm>
            <a:off x="1214003" y="5295180"/>
            <a:ext cx="2098038" cy="685742"/>
          </a:xfrm>
        </p:spPr>
        <p:txBody>
          <a:bodyPr/>
          <a:lstStyle/>
          <a:p>
            <a:r>
              <a:rPr lang="en-US" dirty="0"/>
              <a:t>Dashboard Expert, Report Specialist, and Presentation Creator</a:t>
            </a:r>
          </a:p>
        </p:txBody>
      </p:sp>
      <p:pic>
        <p:nvPicPr>
          <p:cNvPr id="52" name="Picture Placeholder 51">
            <a:hlinkClick r:id="rId5"/>
            <a:extLst>
              <a:ext uri="{FF2B5EF4-FFF2-40B4-BE49-F238E27FC236}">
                <a16:creationId xmlns:a16="http://schemas.microsoft.com/office/drawing/2014/main" id="{6FA36B7F-14F3-90DF-9E76-191C5C5FAC68}"/>
              </a:ext>
            </a:extLst>
          </p:cNvPr>
          <p:cNvPicPr>
            <a:picLocks noGrp="1" noChangeAspect="1"/>
          </p:cNvPicPr>
          <p:nvPr>
            <p:ph type="pic" sz="quarter" idx="49"/>
          </p:nvPr>
        </p:nvPicPr>
        <p:blipFill>
          <a:blip r:embed="rId6"/>
          <a:srcRect/>
          <a:stretch/>
        </p:blipFill>
        <p:spPr/>
      </p:pic>
      <p:sp>
        <p:nvSpPr>
          <p:cNvPr id="9" name="Text Placeholder 8">
            <a:extLst>
              <a:ext uri="{FF2B5EF4-FFF2-40B4-BE49-F238E27FC236}">
                <a16:creationId xmlns:a16="http://schemas.microsoft.com/office/drawing/2014/main" id="{2C77216C-99F2-F20D-361E-FC77B2A1C2D5}"/>
              </a:ext>
            </a:extLst>
          </p:cNvPr>
          <p:cNvSpPr>
            <a:spLocks noGrp="1"/>
          </p:cNvSpPr>
          <p:nvPr>
            <p:ph type="body" sz="quarter" idx="54"/>
          </p:nvPr>
        </p:nvSpPr>
        <p:spPr/>
        <p:txBody>
          <a:bodyPr/>
          <a:lstStyle/>
          <a:p>
            <a:r>
              <a:rPr lang="en-US" dirty="0"/>
              <a:t>Omar Yasser</a:t>
            </a:r>
          </a:p>
        </p:txBody>
      </p:sp>
      <p:sp>
        <p:nvSpPr>
          <p:cNvPr id="12" name="Text Placeholder 11">
            <a:extLst>
              <a:ext uri="{FF2B5EF4-FFF2-40B4-BE49-F238E27FC236}">
                <a16:creationId xmlns:a16="http://schemas.microsoft.com/office/drawing/2014/main" id="{B673DA38-7DA2-CC40-82FC-BFB56BC10FC1}"/>
              </a:ext>
            </a:extLst>
          </p:cNvPr>
          <p:cNvSpPr>
            <a:spLocks noGrp="1"/>
          </p:cNvSpPr>
          <p:nvPr>
            <p:ph type="body" sz="quarter" idx="55"/>
          </p:nvPr>
        </p:nvSpPr>
        <p:spPr>
          <a:xfrm>
            <a:off x="3720440" y="4576723"/>
            <a:ext cx="2098038" cy="718457"/>
          </a:xfrm>
        </p:spPr>
        <p:txBody>
          <a:bodyPr/>
          <a:lstStyle/>
          <a:p>
            <a:r>
              <a:rPr lang="en-US" dirty="0"/>
              <a:t>Python Insights Creator and Data Cleaning Expert</a:t>
            </a:r>
          </a:p>
        </p:txBody>
      </p:sp>
      <p:pic>
        <p:nvPicPr>
          <p:cNvPr id="49" name="Picture Placeholder 48">
            <a:hlinkClick r:id="rId7"/>
            <a:extLst>
              <a:ext uri="{FF2B5EF4-FFF2-40B4-BE49-F238E27FC236}">
                <a16:creationId xmlns:a16="http://schemas.microsoft.com/office/drawing/2014/main" id="{554A63EA-7896-2DED-D661-BA5C81B77241}"/>
              </a:ext>
            </a:extLst>
          </p:cNvPr>
          <p:cNvPicPr>
            <a:picLocks noGrp="1" noChangeAspect="1"/>
          </p:cNvPicPr>
          <p:nvPr>
            <p:ph type="pic" sz="quarter" idx="50"/>
          </p:nvPr>
        </p:nvPicPr>
        <p:blipFill>
          <a:blip r:embed="rId8"/>
          <a:srcRect/>
          <a:stretch/>
        </p:blipFill>
        <p:spPr/>
      </p:pic>
      <p:sp>
        <p:nvSpPr>
          <p:cNvPr id="22" name="Text Placeholder 21">
            <a:extLst>
              <a:ext uri="{FF2B5EF4-FFF2-40B4-BE49-F238E27FC236}">
                <a16:creationId xmlns:a16="http://schemas.microsoft.com/office/drawing/2014/main" id="{A386226D-550B-455D-862A-19F0F7E85FDF}"/>
              </a:ext>
            </a:extLst>
          </p:cNvPr>
          <p:cNvSpPr>
            <a:spLocks noGrp="1"/>
          </p:cNvSpPr>
          <p:nvPr>
            <p:ph type="body" sz="quarter" idx="52"/>
          </p:nvPr>
        </p:nvSpPr>
        <p:spPr/>
        <p:txBody>
          <a:bodyPr/>
          <a:lstStyle/>
          <a:p>
            <a:r>
              <a:rPr lang="en-US" dirty="0"/>
              <a:t>Mohammed Sameh</a:t>
            </a:r>
          </a:p>
        </p:txBody>
      </p:sp>
      <p:sp>
        <p:nvSpPr>
          <p:cNvPr id="24" name="Text Placeholder 23">
            <a:extLst>
              <a:ext uri="{FF2B5EF4-FFF2-40B4-BE49-F238E27FC236}">
                <a16:creationId xmlns:a16="http://schemas.microsoft.com/office/drawing/2014/main" id="{517DFAED-4F69-372D-790F-14ABD197D926}"/>
              </a:ext>
            </a:extLst>
          </p:cNvPr>
          <p:cNvSpPr>
            <a:spLocks noGrp="1"/>
          </p:cNvSpPr>
          <p:nvPr>
            <p:ph type="body" sz="quarter" idx="53"/>
          </p:nvPr>
        </p:nvSpPr>
        <p:spPr>
          <a:xfrm>
            <a:off x="6218710" y="5295180"/>
            <a:ext cx="2098038" cy="788379"/>
          </a:xfrm>
        </p:spPr>
        <p:txBody>
          <a:bodyPr/>
          <a:lstStyle/>
          <a:p>
            <a:r>
              <a:rPr lang="en-US" dirty="0"/>
              <a:t>Dashboard Expert, Blueprint Architect and Storytelling Specialist</a:t>
            </a:r>
          </a:p>
        </p:txBody>
      </p:sp>
      <p:sp>
        <p:nvSpPr>
          <p:cNvPr id="26" name="Text Placeholder 25">
            <a:extLst>
              <a:ext uri="{FF2B5EF4-FFF2-40B4-BE49-F238E27FC236}">
                <a16:creationId xmlns:a16="http://schemas.microsoft.com/office/drawing/2014/main" id="{D32E8129-4557-FB4F-128A-16770815B5B8}"/>
              </a:ext>
            </a:extLst>
          </p:cNvPr>
          <p:cNvSpPr>
            <a:spLocks noGrp="1"/>
          </p:cNvSpPr>
          <p:nvPr>
            <p:ph type="body" sz="quarter" idx="56"/>
          </p:nvPr>
        </p:nvSpPr>
        <p:spPr/>
        <p:txBody>
          <a:bodyPr/>
          <a:lstStyle/>
          <a:p>
            <a:r>
              <a:rPr lang="en-US" dirty="0"/>
              <a:t>Ahmed Alaa</a:t>
            </a:r>
          </a:p>
        </p:txBody>
      </p:sp>
      <p:sp>
        <p:nvSpPr>
          <p:cNvPr id="30" name="Text Placeholder 29">
            <a:extLst>
              <a:ext uri="{FF2B5EF4-FFF2-40B4-BE49-F238E27FC236}">
                <a16:creationId xmlns:a16="http://schemas.microsoft.com/office/drawing/2014/main" id="{78DDF0BA-462B-C044-14AF-F2FD2BFBAE3B}"/>
              </a:ext>
            </a:extLst>
          </p:cNvPr>
          <p:cNvSpPr>
            <a:spLocks noGrp="1"/>
          </p:cNvSpPr>
          <p:nvPr>
            <p:ph type="body" sz="quarter" idx="57"/>
          </p:nvPr>
        </p:nvSpPr>
        <p:spPr/>
        <p:txBody>
          <a:bodyPr/>
          <a:lstStyle/>
          <a:p>
            <a:r>
              <a:rPr lang="en-US" dirty="0"/>
              <a:t>Python Insights Creator and Data Cleaning Specialist</a:t>
            </a:r>
          </a:p>
        </p:txBody>
      </p:sp>
      <p:sp>
        <p:nvSpPr>
          <p:cNvPr id="6" name="Footer Placeholder 5">
            <a:extLst>
              <a:ext uri="{FF2B5EF4-FFF2-40B4-BE49-F238E27FC236}">
                <a16:creationId xmlns:a16="http://schemas.microsoft.com/office/drawing/2014/main" id="{CFCEC6B0-3600-28A0-E10B-B1F4C99B1E33}"/>
              </a:ext>
            </a:extLst>
          </p:cNvPr>
          <p:cNvSpPr>
            <a:spLocks noGrp="1"/>
          </p:cNvSpPr>
          <p:nvPr>
            <p:ph type="ftr" sz="quarter" idx="58"/>
          </p:nvPr>
        </p:nvSpPr>
        <p:spPr/>
        <p:txBody>
          <a:bodyPr/>
          <a:lstStyle/>
          <a:p>
            <a:r>
              <a:rPr lang="en-US" dirty="0"/>
              <a:t>HR Data Analysis by Team ROMA</a:t>
            </a:r>
            <a:endParaRPr lang="en-US" noProof="0" dirty="0"/>
          </a:p>
        </p:txBody>
      </p:sp>
      <p:pic>
        <p:nvPicPr>
          <p:cNvPr id="8" name="Picture Placeholder 7" descr="A person sitting at a table&#10;&#10;Description automatically generated">
            <a:hlinkClick r:id="rId9"/>
            <a:extLst>
              <a:ext uri="{FF2B5EF4-FFF2-40B4-BE49-F238E27FC236}">
                <a16:creationId xmlns:a16="http://schemas.microsoft.com/office/drawing/2014/main" id="{FFE2B822-CB54-94AF-63EC-FE0B1CDF9ECF}"/>
              </a:ext>
            </a:extLst>
          </p:cNvPr>
          <p:cNvPicPr>
            <a:picLocks noGrp="1" noChangeAspect="1"/>
          </p:cNvPicPr>
          <p:nvPr>
            <p:ph type="pic" sz="quarter" idx="51"/>
          </p:nvPr>
        </p:nvPicPr>
        <p:blipFill>
          <a:blip r:embed="rId10"/>
          <a:srcRect l="797" t="20115" r="-797" b="35597"/>
          <a:stretch/>
        </p:blipFill>
        <p:spPr>
          <a:xfrm>
            <a:off x="8500328" y="1852126"/>
            <a:ext cx="2368061" cy="2102177"/>
          </a:xfrm>
        </p:spPr>
      </p:pic>
      <p:pic>
        <p:nvPicPr>
          <p:cNvPr id="2" name="Picture 1" descr="A logo of a globe with a graduation cap&#10;&#10;Description automatically generated">
            <a:extLst>
              <a:ext uri="{FF2B5EF4-FFF2-40B4-BE49-F238E27FC236}">
                <a16:creationId xmlns:a16="http://schemas.microsoft.com/office/drawing/2014/main" id="{092874DC-FD37-6962-5332-C9E087E03B7C}"/>
              </a:ext>
            </a:extLst>
          </p:cNvPr>
          <p:cNvPicPr>
            <a:picLocks noChangeAspect="1"/>
          </p:cNvPicPr>
          <p:nvPr/>
        </p:nvPicPr>
        <p:blipFill>
          <a:blip r:embed="rId11">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210788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500"/>
                                        <p:tgtEl>
                                          <p:spTgt spid="9">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fade">
                                      <p:cBhvr>
                                        <p:cTn id="24" dur="500"/>
                                        <p:tgtEl>
                                          <p:spTgt spid="12">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xEl>
                                              <p:pRg st="0" end="0"/>
                                            </p:txEl>
                                          </p:spTgt>
                                        </p:tgtEl>
                                        <p:attrNameLst>
                                          <p:attrName>style.visibility</p:attrName>
                                        </p:attrNameLst>
                                      </p:cBhvr>
                                      <p:to>
                                        <p:strVal val="visible"/>
                                      </p:to>
                                    </p:set>
                                    <p:animEffect transition="in" filter="fade">
                                      <p:cBhvr>
                                        <p:cTn id="35" dur="500"/>
                                        <p:tgtEl>
                                          <p:spTgt spid="24">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animEffect transition="in" filter="fade">
                                      <p:cBhvr>
                                        <p:cTn id="43" dur="500"/>
                                        <p:tgtEl>
                                          <p:spTgt spid="26">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0">
                                            <p:txEl>
                                              <p:pRg st="0" end="0"/>
                                            </p:txEl>
                                          </p:spTgt>
                                        </p:tgtEl>
                                        <p:attrNameLst>
                                          <p:attrName>style.visibility</p:attrName>
                                        </p:attrNameLst>
                                      </p:cBhvr>
                                      <p:to>
                                        <p:strVal val="visible"/>
                                      </p:to>
                                    </p:set>
                                    <p:animEffect transition="in" filter="fade">
                                      <p:cBhvr>
                                        <p:cTn id="46"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9" grpId="0" build="p"/>
      <p:bldP spid="12" grpId="0" build="p"/>
      <p:bldP spid="22" grpId="0" build="p"/>
      <p:bldP spid="24" grpId="0" build="p"/>
      <p:bldP spid="26" grpId="0" build="p"/>
      <p:bldP spid="3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84632" y="311581"/>
            <a:ext cx="5260369" cy="1325563"/>
          </a:xfrm>
        </p:spPr>
        <p:txBody>
          <a:bodyPr/>
          <a:lstStyle/>
          <a:p>
            <a:r>
              <a:rPr lang="en-US" dirty="0"/>
              <a:t>What is the Data?</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484632" y="1722349"/>
            <a:ext cx="2466891" cy="455319"/>
          </a:xfrm>
        </p:spPr>
        <p:txBody>
          <a:bodyPr/>
          <a:lstStyle/>
          <a:p>
            <a:pPr marL="285750" indent="-285750">
              <a:buFont typeface="Arial" panose="020B0604020202020204" pitchFamily="34" charset="0"/>
              <a:buChar char="•"/>
            </a:pPr>
            <a:r>
              <a:rPr lang="en-US" sz="1800" dirty="0"/>
              <a:t>Dataset Overview:</a:t>
            </a:r>
          </a:p>
          <a:p>
            <a:pPr marL="285750" indent="-285750">
              <a:buFont typeface="Arial" panose="020B0604020202020204" pitchFamily="34" charset="0"/>
              <a:buChar char="•"/>
            </a:pPr>
            <a:endParaRPr lang="en-US" sz="1800" dirty="0"/>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52"/>
          </p:nvPr>
        </p:nvSpPr>
        <p:spPr>
          <a:xfrm>
            <a:off x="484632" y="6217920"/>
            <a:ext cx="4114800" cy="365125"/>
          </a:xfrm>
        </p:spPr>
        <p:txBody>
          <a:bodyPr/>
          <a:lstStyle/>
          <a:p>
            <a:pPr marL="0" algn="l" rtl="0" eaLnBrk="1" latinLnBrk="0" hangingPunct="1">
              <a:spcBef>
                <a:spcPts val="0"/>
              </a:spcBef>
              <a:spcAft>
                <a:spcPts val="0"/>
              </a:spcAft>
            </a:pPr>
            <a:r>
              <a:rPr lang="en-US" kern="1200" dirty="0">
                <a:solidFill>
                  <a:srgbClr val="FFFFFF"/>
                </a:solidFill>
                <a:effectLst/>
                <a:latin typeface="Abadi" panose="020B0604020104020204" pitchFamily="34" charset="0"/>
                <a:ea typeface="+mn-ea"/>
                <a:cs typeface="+mn-cs"/>
              </a:rPr>
              <a:t>HR Data Analysis by Team ROMA</a:t>
            </a:r>
            <a:endParaRPr lang="en-US" dirty="0">
              <a:effectLst/>
            </a:endParaRPr>
          </a:p>
        </p:txBody>
      </p:sp>
      <p:pic>
        <p:nvPicPr>
          <p:cNvPr id="7" name="Picture 6" descr="A person standing in front of a chalkboard&#10;&#10;Description automatically generated">
            <a:extLst>
              <a:ext uri="{FF2B5EF4-FFF2-40B4-BE49-F238E27FC236}">
                <a16:creationId xmlns:a16="http://schemas.microsoft.com/office/drawing/2014/main" id="{B418C31E-F0AE-AF85-35E4-1DE81DE128C9}"/>
              </a:ext>
            </a:extLst>
          </p:cNvPr>
          <p:cNvPicPr>
            <a:picLocks noChangeAspect="1"/>
          </p:cNvPicPr>
          <p:nvPr/>
        </p:nvPicPr>
        <p:blipFill>
          <a:blip r:embed="rId3"/>
          <a:stretch>
            <a:fillRect/>
          </a:stretch>
        </p:blipFill>
        <p:spPr>
          <a:xfrm>
            <a:off x="6447001" y="823270"/>
            <a:ext cx="5394650" cy="5394650"/>
          </a:xfrm>
          <a:prstGeom prst="rect">
            <a:avLst/>
          </a:prstGeom>
        </p:spPr>
      </p:pic>
      <p:sp>
        <p:nvSpPr>
          <p:cNvPr id="2" name="Text Placeholder 19">
            <a:extLst>
              <a:ext uri="{FF2B5EF4-FFF2-40B4-BE49-F238E27FC236}">
                <a16:creationId xmlns:a16="http://schemas.microsoft.com/office/drawing/2014/main" id="{59E996D5-E305-24D7-8174-E245D23B75CC}"/>
              </a:ext>
            </a:extLst>
          </p:cNvPr>
          <p:cNvSpPr txBox="1">
            <a:spLocks/>
          </p:cNvSpPr>
          <p:nvPr/>
        </p:nvSpPr>
        <p:spPr>
          <a:xfrm>
            <a:off x="909401" y="2177668"/>
            <a:ext cx="4410829" cy="36512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t>IBM HR dataset with key columns such as:</a:t>
            </a:r>
          </a:p>
        </p:txBody>
      </p:sp>
      <p:sp>
        <p:nvSpPr>
          <p:cNvPr id="6" name="Text Placeholder 19">
            <a:extLst>
              <a:ext uri="{FF2B5EF4-FFF2-40B4-BE49-F238E27FC236}">
                <a16:creationId xmlns:a16="http://schemas.microsoft.com/office/drawing/2014/main" id="{E45DDE97-3314-D2CD-DD5B-2BEE84A06AFD}"/>
              </a:ext>
            </a:extLst>
          </p:cNvPr>
          <p:cNvSpPr txBox="1">
            <a:spLocks/>
          </p:cNvSpPr>
          <p:nvPr/>
        </p:nvSpPr>
        <p:spPr>
          <a:xfrm>
            <a:off x="1334171" y="2627998"/>
            <a:ext cx="4410829" cy="107056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t>Age, Attrition, Job Role, Education Level</a:t>
            </a:r>
          </a:p>
          <a:p>
            <a:pPr marL="285750" indent="-285750">
              <a:buFont typeface="Arial" panose="020B0604020202020204" pitchFamily="34" charset="0"/>
              <a:buChar char="•"/>
            </a:pPr>
            <a:r>
              <a:rPr lang="en-US" sz="1400" dirty="0"/>
              <a:t>Job Satisfaction, Work-Life Balance, and more</a:t>
            </a:r>
          </a:p>
        </p:txBody>
      </p:sp>
      <p:sp>
        <p:nvSpPr>
          <p:cNvPr id="8" name="Text Placeholder 19">
            <a:extLst>
              <a:ext uri="{FF2B5EF4-FFF2-40B4-BE49-F238E27FC236}">
                <a16:creationId xmlns:a16="http://schemas.microsoft.com/office/drawing/2014/main" id="{64E444E4-16B4-6540-F366-219871745DCE}"/>
              </a:ext>
            </a:extLst>
          </p:cNvPr>
          <p:cNvSpPr txBox="1">
            <a:spLocks/>
          </p:cNvSpPr>
          <p:nvPr/>
        </p:nvSpPr>
        <p:spPr>
          <a:xfrm>
            <a:off x="909401" y="3390647"/>
            <a:ext cx="4735620" cy="61582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t>Provides comprehensive employee data for analysis</a:t>
            </a:r>
          </a:p>
        </p:txBody>
      </p:sp>
      <p:sp>
        <p:nvSpPr>
          <p:cNvPr id="11" name="Text Placeholder 19">
            <a:extLst>
              <a:ext uri="{FF2B5EF4-FFF2-40B4-BE49-F238E27FC236}">
                <a16:creationId xmlns:a16="http://schemas.microsoft.com/office/drawing/2014/main" id="{439DD0D2-499E-BF2C-2641-D3A5B84453DD}"/>
              </a:ext>
            </a:extLst>
          </p:cNvPr>
          <p:cNvSpPr txBox="1">
            <a:spLocks/>
          </p:cNvSpPr>
          <p:nvPr/>
        </p:nvSpPr>
        <p:spPr>
          <a:xfrm>
            <a:off x="484632" y="4087548"/>
            <a:ext cx="3238282" cy="455319"/>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000" dirty="0"/>
              <a:t>Purpose of the Analysis</a:t>
            </a:r>
            <a:r>
              <a:rPr lang="en-US" sz="1800" dirty="0"/>
              <a:t>:</a:t>
            </a:r>
          </a:p>
          <a:p>
            <a:pPr marL="285750" indent="-285750">
              <a:buFont typeface="Arial" panose="020B0604020202020204" pitchFamily="34" charset="0"/>
              <a:buChar char="•"/>
            </a:pPr>
            <a:endParaRPr lang="en-US" sz="1800" dirty="0"/>
          </a:p>
        </p:txBody>
      </p:sp>
      <p:sp>
        <p:nvSpPr>
          <p:cNvPr id="12" name="Text Placeholder 19">
            <a:extLst>
              <a:ext uri="{FF2B5EF4-FFF2-40B4-BE49-F238E27FC236}">
                <a16:creationId xmlns:a16="http://schemas.microsoft.com/office/drawing/2014/main" id="{5F0A2424-5FA3-4B86-D67C-F92B63CAE129}"/>
              </a:ext>
            </a:extLst>
          </p:cNvPr>
          <p:cNvSpPr txBox="1">
            <a:spLocks/>
          </p:cNvSpPr>
          <p:nvPr/>
        </p:nvSpPr>
        <p:spPr>
          <a:xfrm>
            <a:off x="909401" y="4542867"/>
            <a:ext cx="4410829" cy="36512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t>To explore insights related to:</a:t>
            </a:r>
          </a:p>
        </p:txBody>
      </p:sp>
      <p:sp>
        <p:nvSpPr>
          <p:cNvPr id="13" name="Text Placeholder 19">
            <a:extLst>
              <a:ext uri="{FF2B5EF4-FFF2-40B4-BE49-F238E27FC236}">
                <a16:creationId xmlns:a16="http://schemas.microsoft.com/office/drawing/2014/main" id="{F968CC34-87F1-838D-FDB9-3DC8613FD14A}"/>
              </a:ext>
            </a:extLst>
          </p:cNvPr>
          <p:cNvSpPr txBox="1">
            <a:spLocks/>
          </p:cNvSpPr>
          <p:nvPr/>
        </p:nvSpPr>
        <p:spPr>
          <a:xfrm>
            <a:off x="1334171" y="4993197"/>
            <a:ext cx="4410829" cy="107056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t>Employee satisfaction, attrition rates, performance</a:t>
            </a:r>
          </a:p>
          <a:p>
            <a:pPr marL="285750" indent="-285750">
              <a:buFont typeface="Arial" panose="020B0604020202020204" pitchFamily="34" charset="0"/>
              <a:buChar char="•"/>
            </a:pPr>
            <a:r>
              <a:rPr lang="en-US" sz="1400" dirty="0"/>
              <a:t>Demographic distributions and workforce trends</a:t>
            </a:r>
          </a:p>
        </p:txBody>
      </p:sp>
      <p:pic>
        <p:nvPicPr>
          <p:cNvPr id="3" name="Picture 2" descr="A logo of a globe with a graduation cap&#10;&#10;Description automatically generated">
            <a:extLst>
              <a:ext uri="{FF2B5EF4-FFF2-40B4-BE49-F238E27FC236}">
                <a16:creationId xmlns:a16="http://schemas.microsoft.com/office/drawing/2014/main" id="{C60139D2-555D-E426-F89F-4212E3BFEEE5}"/>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7755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2" grpId="0"/>
      <p:bldP spid="6" grpId="0"/>
      <p:bldP spid="8"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484632" y="1677015"/>
            <a:ext cx="5580500" cy="1325563"/>
          </a:xfrm>
        </p:spPr>
        <p:txBody>
          <a:bodyPr/>
          <a:lstStyle/>
          <a:p>
            <a:r>
              <a:rPr lang="en-US" dirty="0"/>
              <a:t>Data Cleaning Process</a:t>
            </a:r>
          </a:p>
        </p:txBody>
      </p:sp>
      <p:sp>
        <p:nvSpPr>
          <p:cNvPr id="4" name="Footer Placeholder 3">
            <a:extLst>
              <a:ext uri="{FF2B5EF4-FFF2-40B4-BE49-F238E27FC236}">
                <a16:creationId xmlns:a16="http://schemas.microsoft.com/office/drawing/2014/main" id="{15D16185-55D3-A290-727A-4996BB9F0A9F}"/>
              </a:ext>
            </a:extLst>
          </p:cNvPr>
          <p:cNvSpPr>
            <a:spLocks noGrp="1"/>
          </p:cNvSpPr>
          <p:nvPr>
            <p:ph type="ftr" sz="quarter" idx="52"/>
          </p:nvPr>
        </p:nvSpPr>
        <p:spPr/>
        <p:txBody>
          <a:bodyPr/>
          <a:lstStyle/>
          <a:p>
            <a:pPr marL="0" algn="l" rtl="0" eaLnBrk="1" latinLnBrk="0" hangingPunct="1">
              <a:spcBef>
                <a:spcPts val="0"/>
              </a:spcBef>
              <a:spcAft>
                <a:spcPts val="0"/>
              </a:spcAft>
            </a:pPr>
            <a:r>
              <a:rPr lang="en-US" kern="1200">
                <a:solidFill>
                  <a:srgbClr val="FFFFFF"/>
                </a:solidFill>
                <a:effectLst/>
                <a:latin typeface="Abadi" panose="020B0604020104020204" pitchFamily="34" charset="0"/>
                <a:ea typeface="+mn-ea"/>
                <a:cs typeface="+mn-cs"/>
              </a:rPr>
              <a:t>HR Data Analysis by Team ROMA</a:t>
            </a:r>
            <a:endParaRPr lang="en-US" dirty="0">
              <a:effectLst/>
            </a:endParaRPr>
          </a:p>
        </p:txBody>
      </p:sp>
      <p:pic>
        <p:nvPicPr>
          <p:cNvPr id="7" name="Picture 6">
            <a:extLst>
              <a:ext uri="{FF2B5EF4-FFF2-40B4-BE49-F238E27FC236}">
                <a16:creationId xmlns:a16="http://schemas.microsoft.com/office/drawing/2014/main" id="{BCEFC2B7-ACA0-0D39-BC94-2B7B3AD736B9}"/>
              </a:ext>
            </a:extLst>
          </p:cNvPr>
          <p:cNvPicPr>
            <a:picLocks noChangeAspect="1"/>
          </p:cNvPicPr>
          <p:nvPr/>
        </p:nvPicPr>
        <p:blipFill>
          <a:blip r:embed="rId3"/>
          <a:srcRect/>
          <a:stretch/>
        </p:blipFill>
        <p:spPr>
          <a:xfrm>
            <a:off x="5514392" y="205979"/>
            <a:ext cx="6446041" cy="6446041"/>
          </a:xfrm>
          <a:prstGeom prst="rect">
            <a:avLst/>
          </a:prstGeom>
        </p:spPr>
      </p:pic>
      <p:sp>
        <p:nvSpPr>
          <p:cNvPr id="2" name="TextBox 1">
            <a:extLst>
              <a:ext uri="{FF2B5EF4-FFF2-40B4-BE49-F238E27FC236}">
                <a16:creationId xmlns:a16="http://schemas.microsoft.com/office/drawing/2014/main" id="{5FFCFF43-AAC0-08FF-8976-CC4D25052E73}"/>
              </a:ext>
            </a:extLst>
          </p:cNvPr>
          <p:cNvSpPr txBox="1"/>
          <p:nvPr/>
        </p:nvSpPr>
        <p:spPr>
          <a:xfrm>
            <a:off x="484632" y="3002578"/>
            <a:ext cx="4385947" cy="646331"/>
          </a:xfrm>
          <a:prstGeom prst="rect">
            <a:avLst/>
          </a:prstGeom>
        </p:spPr>
        <p:txBody>
          <a:bodyPr wrap="square" rtlCol="0">
            <a:spAutoFit/>
          </a:bodyPr>
          <a:lstStyle/>
          <a:p>
            <a:pPr marL="0" indent="0" algn="ctr">
              <a:lnSpc>
                <a:spcPct val="100000"/>
              </a:lnSpc>
              <a:spcBef>
                <a:spcPts val="0"/>
              </a:spcBef>
              <a:buFontTx/>
              <a:buNone/>
            </a:pPr>
            <a:r>
              <a:rPr lang="en-US" dirty="0">
                <a:solidFill>
                  <a:schemeClr val="bg1"/>
                </a:solidFill>
              </a:rPr>
              <a:t>If you want to see the full cleaning file, </a:t>
            </a:r>
            <a:r>
              <a:rPr lang="en-US" dirty="0">
                <a:solidFill>
                  <a:schemeClr val="bg1"/>
                </a:solidFill>
                <a:hlinkClick r:id="rId4"/>
              </a:rPr>
              <a:t>click here</a:t>
            </a:r>
            <a:r>
              <a:rPr lang="en-US" dirty="0">
                <a:solidFill>
                  <a:schemeClr val="bg1"/>
                </a:solidFill>
              </a:rPr>
              <a:t>.</a:t>
            </a:r>
            <a:endParaRPr lang="en-US" sz="1800" dirty="0">
              <a:solidFill>
                <a:schemeClr val="bg1"/>
              </a:solidFill>
              <a:latin typeface="Posterama" panose="020B0504020200020000" pitchFamily="34" charset="0"/>
              <a:ea typeface="微软雅黑"/>
              <a:cs typeface="Posterama" panose="020B0504020200020000" pitchFamily="34" charset="0"/>
            </a:endParaRPr>
          </a:p>
        </p:txBody>
      </p:sp>
      <p:pic>
        <p:nvPicPr>
          <p:cNvPr id="3" name="Picture 2" descr="A logo of a globe with a graduation cap&#10;&#10;Description automatically generated">
            <a:extLst>
              <a:ext uri="{FF2B5EF4-FFF2-40B4-BE49-F238E27FC236}">
                <a16:creationId xmlns:a16="http://schemas.microsoft.com/office/drawing/2014/main" id="{A8CF75CC-2625-D072-D8EE-CE0D688621D3}"/>
              </a:ext>
            </a:extLst>
          </p:cNvPr>
          <p:cNvPicPr>
            <a:picLocks noChangeAspect="1"/>
          </p:cNvPicPr>
          <p:nvPr/>
        </p:nvPicPr>
        <p:blipFill>
          <a:blip r:embed="rId5">
            <a:biLevel thresh="25000"/>
          </a:blip>
          <a:stretch>
            <a:fillRect/>
          </a:stretch>
        </p:blipFill>
        <p:spPr>
          <a:xfrm>
            <a:off x="11066106" y="9331"/>
            <a:ext cx="1125894" cy="1118768"/>
          </a:xfrm>
          <a:prstGeom prst="rect">
            <a:avLst/>
          </a:prstGeom>
        </p:spPr>
      </p:pic>
    </p:spTree>
    <p:extLst>
      <p:ext uri="{BB962C8B-B14F-4D97-AF65-F5344CB8AC3E}">
        <p14:creationId xmlns:p14="http://schemas.microsoft.com/office/powerpoint/2010/main" val="1640288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04F85-F74C-3FB4-B1F3-D391D370EB61}"/>
              </a:ext>
            </a:extLst>
          </p:cNvPr>
          <p:cNvSpPr>
            <a:spLocks noGrp="1"/>
          </p:cNvSpPr>
          <p:nvPr>
            <p:ph type="title"/>
          </p:nvPr>
        </p:nvSpPr>
        <p:spPr>
          <a:xfrm>
            <a:off x="509574" y="2096892"/>
            <a:ext cx="5117162" cy="1325563"/>
          </a:xfrm>
        </p:spPr>
        <p:txBody>
          <a:bodyPr anchor="ctr">
            <a:normAutofit/>
          </a:bodyPr>
          <a:lstStyle/>
          <a:p>
            <a:r>
              <a:rPr lang="en-US" dirty="0"/>
              <a:t>1) Data Cleaning</a:t>
            </a:r>
          </a:p>
        </p:txBody>
      </p:sp>
      <p:pic>
        <p:nvPicPr>
          <p:cNvPr id="7" name="Picture 6" descr="Stock exchange numbers">
            <a:extLst>
              <a:ext uri="{FF2B5EF4-FFF2-40B4-BE49-F238E27FC236}">
                <a16:creationId xmlns:a16="http://schemas.microsoft.com/office/drawing/2014/main" id="{659E2F1E-33CB-C767-14C1-9911C3ABB904}"/>
              </a:ext>
            </a:extLst>
          </p:cNvPr>
          <p:cNvPicPr>
            <a:picLocks noChangeAspect="1"/>
          </p:cNvPicPr>
          <p:nvPr/>
        </p:nvPicPr>
        <p:blipFill>
          <a:blip r:embed="rId2"/>
          <a:srcRect l="19365" r="17884" b="-1"/>
          <a:stretch/>
        </p:blipFill>
        <p:spPr>
          <a:xfrm>
            <a:off x="5903622" y="545841"/>
            <a:ext cx="5420750" cy="5766318"/>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pic>
      <p:sp>
        <p:nvSpPr>
          <p:cNvPr id="5" name="Footer Placeholder 4">
            <a:extLst>
              <a:ext uri="{FF2B5EF4-FFF2-40B4-BE49-F238E27FC236}">
                <a16:creationId xmlns:a16="http://schemas.microsoft.com/office/drawing/2014/main" id="{73F33A06-3DE4-57BD-65E1-6E3C472DCDDD}"/>
              </a:ext>
            </a:extLst>
          </p:cNvPr>
          <p:cNvSpPr>
            <a:spLocks noGrp="1"/>
          </p:cNvSpPr>
          <p:nvPr>
            <p:ph type="ftr" sz="quarter" idx="52"/>
          </p:nvPr>
        </p:nvSpPr>
        <p:spPr>
          <a:xfrm>
            <a:off x="484632" y="6217920"/>
            <a:ext cx="4114800" cy="365125"/>
          </a:xfrm>
        </p:spPr>
        <p:txBody>
          <a:bodyPr anchor="ctr">
            <a:normAutofit/>
          </a:bodyPr>
          <a:lstStyle/>
          <a:p>
            <a:pPr marL="0" algn="l" rtl="0" eaLnBrk="1" latinLnBrk="0" hangingPunct="1">
              <a:spcBef>
                <a:spcPts val="0"/>
              </a:spcBef>
              <a:spcAft>
                <a:spcPts val="0"/>
              </a:spcAft>
            </a:pPr>
            <a:r>
              <a:rPr lang="en-US" kern="1200" dirty="0">
                <a:solidFill>
                  <a:srgbClr val="FFFFFF"/>
                </a:solidFill>
                <a:effectLst/>
                <a:latin typeface="Abadi" panose="020B0604020104020204" pitchFamily="34" charset="0"/>
                <a:ea typeface="+mn-ea"/>
                <a:cs typeface="+mn-cs"/>
              </a:rPr>
              <a:t>HR Data Analysis by Team ROMA</a:t>
            </a:r>
            <a:endParaRPr lang="en-US" dirty="0">
              <a:effectLst/>
            </a:endParaRPr>
          </a:p>
        </p:txBody>
      </p:sp>
      <p:pic>
        <p:nvPicPr>
          <p:cNvPr id="3" name="Picture 2" descr="A logo of a globe with a graduation cap&#10;&#10;Description automatically generated">
            <a:extLst>
              <a:ext uri="{FF2B5EF4-FFF2-40B4-BE49-F238E27FC236}">
                <a16:creationId xmlns:a16="http://schemas.microsoft.com/office/drawing/2014/main" id="{C4E83576-5CD5-1849-4572-0EC7E46C5E37}"/>
              </a:ext>
            </a:extLst>
          </p:cNvPr>
          <p:cNvPicPr>
            <a:picLocks noChangeAspect="1"/>
          </p:cNvPicPr>
          <p:nvPr/>
        </p:nvPicPr>
        <p:blipFill>
          <a:blip r:embed="rId3">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1611403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43530-D386-A2C7-AB9E-3E2E6E3B0E81}"/>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E2A86F2-8C90-55BC-E48F-2447A4098BCC}"/>
              </a:ext>
            </a:extLst>
          </p:cNvPr>
          <p:cNvSpPr>
            <a:spLocks noGrp="1"/>
          </p:cNvSpPr>
          <p:nvPr>
            <p:ph type="ftr" sz="quarter" idx="52"/>
          </p:nvPr>
        </p:nvSpPr>
        <p:spPr/>
        <p:txBody>
          <a:bodyPr/>
          <a:lstStyle/>
          <a:p>
            <a:pPr marL="0" algn="l" rtl="0" eaLnBrk="1" latinLnBrk="0" hangingPunct="1">
              <a:spcBef>
                <a:spcPts val="0"/>
              </a:spcBef>
              <a:spcAft>
                <a:spcPts val="0"/>
              </a:spcAft>
            </a:pPr>
            <a:r>
              <a:rPr lang="en-US" kern="1200">
                <a:solidFill>
                  <a:srgbClr val="FFFFFF"/>
                </a:solidFill>
                <a:effectLst/>
                <a:latin typeface="Abadi" panose="020B0604020104020204" pitchFamily="34" charset="0"/>
                <a:ea typeface="+mn-ea"/>
                <a:cs typeface="+mn-cs"/>
              </a:rPr>
              <a:t>HR Data Analysis by Team ROMA</a:t>
            </a:r>
            <a:endParaRPr lang="en-US" dirty="0">
              <a:effectLst/>
            </a:endParaRPr>
          </a:p>
        </p:txBody>
      </p:sp>
      <p:pic>
        <p:nvPicPr>
          <p:cNvPr id="9" name="Picture 8">
            <a:extLst>
              <a:ext uri="{FF2B5EF4-FFF2-40B4-BE49-F238E27FC236}">
                <a16:creationId xmlns:a16="http://schemas.microsoft.com/office/drawing/2014/main" id="{43E2BF60-6F81-6991-8A62-FB34A6014E1C}"/>
              </a:ext>
            </a:extLst>
          </p:cNvPr>
          <p:cNvPicPr>
            <a:picLocks noChangeAspect="1"/>
          </p:cNvPicPr>
          <p:nvPr/>
        </p:nvPicPr>
        <p:blipFill>
          <a:blip r:embed="rId3">
            <a:clrChange>
              <a:clrFrom>
                <a:srgbClr val="263238"/>
              </a:clrFrom>
              <a:clrTo>
                <a:srgbClr val="263238">
                  <a:alpha val="0"/>
                </a:srgbClr>
              </a:clrTo>
            </a:clrChange>
          </a:blip>
          <a:srcRect/>
          <a:stretch/>
        </p:blipFill>
        <p:spPr>
          <a:xfrm>
            <a:off x="484632" y="1894666"/>
            <a:ext cx="7851225" cy="1465676"/>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1F121A74-1506-BB08-0F27-80916581A80F}"/>
              </a:ext>
            </a:extLst>
          </p:cNvPr>
          <p:cNvPicPr>
            <a:picLocks noChangeAspect="1"/>
          </p:cNvPicPr>
          <p:nvPr/>
        </p:nvPicPr>
        <p:blipFill>
          <a:blip r:embed="rId4">
            <a:clrChange>
              <a:clrFrom>
                <a:srgbClr val="263238"/>
              </a:clrFrom>
              <a:clrTo>
                <a:srgbClr val="263238">
                  <a:alpha val="0"/>
                </a:srgbClr>
              </a:clrTo>
            </a:clrChange>
          </a:blip>
          <a:stretch>
            <a:fillRect/>
          </a:stretch>
        </p:blipFill>
        <p:spPr>
          <a:xfrm>
            <a:off x="8491927" y="708356"/>
            <a:ext cx="3215441" cy="5707847"/>
          </a:xfrm>
          <a:prstGeom prst="rect">
            <a:avLst/>
          </a:prstGeom>
        </p:spPr>
      </p:pic>
      <p:pic>
        <p:nvPicPr>
          <p:cNvPr id="8" name="Picture 7" descr="A screen shot of a computer&#10;&#10;Description automatically generated">
            <a:extLst>
              <a:ext uri="{FF2B5EF4-FFF2-40B4-BE49-F238E27FC236}">
                <a16:creationId xmlns:a16="http://schemas.microsoft.com/office/drawing/2014/main" id="{3B21FBA9-A0EF-0CAD-D57A-C5C978DA976A}"/>
              </a:ext>
            </a:extLst>
          </p:cNvPr>
          <p:cNvPicPr>
            <a:picLocks noChangeAspect="1"/>
          </p:cNvPicPr>
          <p:nvPr/>
        </p:nvPicPr>
        <p:blipFill>
          <a:blip r:embed="rId5">
            <a:clrChange>
              <a:clrFrom>
                <a:srgbClr val="263238"/>
              </a:clrFrom>
              <a:clrTo>
                <a:srgbClr val="263238">
                  <a:alpha val="0"/>
                </a:srgbClr>
              </a:clrTo>
            </a:clrChange>
          </a:blip>
          <a:stretch>
            <a:fillRect/>
          </a:stretch>
        </p:blipFill>
        <p:spPr>
          <a:xfrm>
            <a:off x="484632" y="3617864"/>
            <a:ext cx="4439270" cy="1343212"/>
          </a:xfrm>
          <a:prstGeom prst="rect">
            <a:avLst/>
          </a:prstGeom>
        </p:spPr>
      </p:pic>
      <p:sp>
        <p:nvSpPr>
          <p:cNvPr id="10" name="Title 4">
            <a:extLst>
              <a:ext uri="{FF2B5EF4-FFF2-40B4-BE49-F238E27FC236}">
                <a16:creationId xmlns:a16="http://schemas.microsoft.com/office/drawing/2014/main" id="{93A0CE58-67AB-4AA1-3031-1B2DC604DDD1}"/>
              </a:ext>
            </a:extLst>
          </p:cNvPr>
          <p:cNvSpPr>
            <a:spLocks noGrp="1"/>
          </p:cNvSpPr>
          <p:nvPr>
            <p:ph type="title"/>
          </p:nvPr>
        </p:nvSpPr>
        <p:spPr>
          <a:xfrm>
            <a:off x="484632" y="311581"/>
            <a:ext cx="7549025" cy="1325563"/>
          </a:xfrm>
        </p:spPr>
        <p:txBody>
          <a:bodyPr/>
          <a:lstStyle/>
          <a:p>
            <a:r>
              <a:rPr lang="en-US" dirty="0"/>
              <a:t>Overview of the Data</a:t>
            </a:r>
            <a:endParaRPr lang="en-US" b="1" dirty="0"/>
          </a:p>
        </p:txBody>
      </p:sp>
      <p:pic>
        <p:nvPicPr>
          <p:cNvPr id="11" name="Picture 10" descr="A logo of a globe with a graduation cap&#10;&#10;Description automatically generated">
            <a:extLst>
              <a:ext uri="{FF2B5EF4-FFF2-40B4-BE49-F238E27FC236}">
                <a16:creationId xmlns:a16="http://schemas.microsoft.com/office/drawing/2014/main" id="{3C4482E5-6C5B-E45D-0C95-C05B875606BD}"/>
              </a:ext>
            </a:extLst>
          </p:cNvPr>
          <p:cNvPicPr>
            <a:picLocks noChangeAspect="1"/>
          </p:cNvPicPr>
          <p:nvPr/>
        </p:nvPicPr>
        <p:blipFill>
          <a:blip r:embed="rId6">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209019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38589-FDA1-CC5C-26F7-1A4A59552F97}"/>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03654B-E23F-C246-70BF-BED926489002}"/>
              </a:ext>
            </a:extLst>
          </p:cNvPr>
          <p:cNvSpPr>
            <a:spLocks noGrp="1"/>
          </p:cNvSpPr>
          <p:nvPr>
            <p:ph type="ftr" sz="quarter" idx="52"/>
          </p:nvPr>
        </p:nvSpPr>
        <p:spPr/>
        <p:txBody>
          <a:bodyPr/>
          <a:lstStyle/>
          <a:p>
            <a:pPr marL="0" algn="l" rtl="0" eaLnBrk="1" latinLnBrk="0" hangingPunct="1">
              <a:spcBef>
                <a:spcPts val="0"/>
              </a:spcBef>
              <a:spcAft>
                <a:spcPts val="0"/>
              </a:spcAft>
            </a:pPr>
            <a:r>
              <a:rPr lang="en-US" kern="1200">
                <a:solidFill>
                  <a:srgbClr val="FFFFFF"/>
                </a:solidFill>
                <a:effectLst/>
                <a:latin typeface="Abadi" panose="020B0604020104020204" pitchFamily="34" charset="0"/>
                <a:ea typeface="+mn-ea"/>
                <a:cs typeface="+mn-cs"/>
              </a:rPr>
              <a:t>HR Data Analysis by Team ROMA</a:t>
            </a:r>
            <a:endParaRPr lang="en-US" dirty="0">
              <a:effectLst/>
            </a:endParaRPr>
          </a:p>
        </p:txBody>
      </p:sp>
      <p:pic>
        <p:nvPicPr>
          <p:cNvPr id="9" name="Picture 8">
            <a:extLst>
              <a:ext uri="{FF2B5EF4-FFF2-40B4-BE49-F238E27FC236}">
                <a16:creationId xmlns:a16="http://schemas.microsoft.com/office/drawing/2014/main" id="{EDCFBB93-2887-CABD-EF03-F54D05AC8832}"/>
              </a:ext>
            </a:extLst>
          </p:cNvPr>
          <p:cNvPicPr>
            <a:picLocks noChangeAspect="1"/>
          </p:cNvPicPr>
          <p:nvPr/>
        </p:nvPicPr>
        <p:blipFill>
          <a:blip r:embed="rId3">
            <a:clrChange>
              <a:clrFrom>
                <a:srgbClr val="263238"/>
              </a:clrFrom>
              <a:clrTo>
                <a:srgbClr val="263238">
                  <a:alpha val="0"/>
                </a:srgbClr>
              </a:clrTo>
            </a:clrChange>
            <a:alphaModFix/>
          </a:blip>
          <a:srcRect/>
          <a:stretch/>
        </p:blipFill>
        <p:spPr>
          <a:xfrm>
            <a:off x="484632" y="1523766"/>
            <a:ext cx="3795672" cy="1716370"/>
          </a:xfrm>
          <a:prstGeom prst="rect">
            <a:avLst/>
          </a:prstGeom>
        </p:spPr>
      </p:pic>
      <p:sp>
        <p:nvSpPr>
          <p:cNvPr id="10" name="Title 4">
            <a:extLst>
              <a:ext uri="{FF2B5EF4-FFF2-40B4-BE49-F238E27FC236}">
                <a16:creationId xmlns:a16="http://schemas.microsoft.com/office/drawing/2014/main" id="{27C34B94-513E-6063-45AF-FBC716EA21C9}"/>
              </a:ext>
            </a:extLst>
          </p:cNvPr>
          <p:cNvSpPr>
            <a:spLocks noGrp="1"/>
          </p:cNvSpPr>
          <p:nvPr>
            <p:ph type="title"/>
          </p:nvPr>
        </p:nvSpPr>
        <p:spPr>
          <a:xfrm>
            <a:off x="484632" y="311581"/>
            <a:ext cx="7549025" cy="1325563"/>
          </a:xfrm>
        </p:spPr>
        <p:txBody>
          <a:bodyPr/>
          <a:lstStyle/>
          <a:p>
            <a:r>
              <a:rPr lang="en-US" b="1" dirty="0">
                <a:effectLst/>
                <a:latin typeface="Aptos" panose="020B0004020202020204" pitchFamily="34" charset="0"/>
                <a:ea typeface="Aptos" panose="020B0004020202020204" pitchFamily="34" charset="0"/>
                <a:cs typeface="Arial" panose="020B0604020202020204" pitchFamily="34" charset="0"/>
              </a:rPr>
              <a:t>Mapping Numeric Values</a:t>
            </a:r>
            <a:endParaRPr lang="en-US" b="1" dirty="0"/>
          </a:p>
        </p:txBody>
      </p:sp>
      <p:pic>
        <p:nvPicPr>
          <p:cNvPr id="2" name="Picture 1">
            <a:extLst>
              <a:ext uri="{FF2B5EF4-FFF2-40B4-BE49-F238E27FC236}">
                <a16:creationId xmlns:a16="http://schemas.microsoft.com/office/drawing/2014/main" id="{6A2FF9E3-B744-1A7E-DDCA-C3E86CBB1612}"/>
              </a:ext>
            </a:extLst>
          </p:cNvPr>
          <p:cNvPicPr>
            <a:picLocks noChangeAspect="1"/>
          </p:cNvPicPr>
          <p:nvPr/>
        </p:nvPicPr>
        <p:blipFill>
          <a:blip r:embed="rId4">
            <a:clrChange>
              <a:clrFrom>
                <a:srgbClr val="263238"/>
              </a:clrFrom>
              <a:clrTo>
                <a:srgbClr val="263238">
                  <a:alpha val="0"/>
                </a:srgbClr>
              </a:clrTo>
            </a:clrChange>
          </a:blip>
          <a:srcRect/>
          <a:stretch/>
        </p:blipFill>
        <p:spPr>
          <a:xfrm>
            <a:off x="4274607" y="1523766"/>
            <a:ext cx="3478509" cy="1716370"/>
          </a:xfrm>
          <a:prstGeom prst="rect">
            <a:avLst/>
          </a:prstGeom>
        </p:spPr>
      </p:pic>
      <p:pic>
        <p:nvPicPr>
          <p:cNvPr id="3" name="Picture 2">
            <a:extLst>
              <a:ext uri="{FF2B5EF4-FFF2-40B4-BE49-F238E27FC236}">
                <a16:creationId xmlns:a16="http://schemas.microsoft.com/office/drawing/2014/main" id="{E4C416FE-B976-CEB0-C4D3-B075F3FE5376}"/>
              </a:ext>
            </a:extLst>
          </p:cNvPr>
          <p:cNvPicPr>
            <a:picLocks noChangeAspect="1"/>
          </p:cNvPicPr>
          <p:nvPr/>
        </p:nvPicPr>
        <p:blipFill>
          <a:blip r:embed="rId5">
            <a:clrChange>
              <a:clrFrom>
                <a:srgbClr val="263238"/>
              </a:clrFrom>
              <a:clrTo>
                <a:srgbClr val="263238">
                  <a:alpha val="0"/>
                </a:srgbClr>
              </a:clrTo>
            </a:clrChange>
          </a:blip>
          <a:srcRect/>
          <a:stretch/>
        </p:blipFill>
        <p:spPr>
          <a:xfrm>
            <a:off x="484632" y="3429000"/>
            <a:ext cx="3432740" cy="1716370"/>
          </a:xfrm>
          <a:prstGeom prst="rect">
            <a:avLst/>
          </a:prstGeom>
        </p:spPr>
      </p:pic>
      <p:pic>
        <p:nvPicPr>
          <p:cNvPr id="6" name="Picture 5">
            <a:extLst>
              <a:ext uri="{FF2B5EF4-FFF2-40B4-BE49-F238E27FC236}">
                <a16:creationId xmlns:a16="http://schemas.microsoft.com/office/drawing/2014/main" id="{87C2F92A-7072-7BA2-65F2-BF90415FB1DE}"/>
              </a:ext>
            </a:extLst>
          </p:cNvPr>
          <p:cNvPicPr>
            <a:picLocks noChangeAspect="1"/>
          </p:cNvPicPr>
          <p:nvPr/>
        </p:nvPicPr>
        <p:blipFill>
          <a:blip r:embed="rId6">
            <a:clrChange>
              <a:clrFrom>
                <a:srgbClr val="263238"/>
              </a:clrFrom>
              <a:clrTo>
                <a:srgbClr val="263238">
                  <a:alpha val="0"/>
                </a:srgbClr>
              </a:clrTo>
            </a:clrChange>
          </a:blip>
          <a:srcRect/>
          <a:stretch/>
        </p:blipFill>
        <p:spPr>
          <a:xfrm>
            <a:off x="4259144" y="3476005"/>
            <a:ext cx="3478509" cy="1622359"/>
          </a:xfrm>
          <a:prstGeom prst="rect">
            <a:avLst/>
          </a:prstGeom>
        </p:spPr>
      </p:pic>
      <p:pic>
        <p:nvPicPr>
          <p:cNvPr id="7" name="Picture 6">
            <a:extLst>
              <a:ext uri="{FF2B5EF4-FFF2-40B4-BE49-F238E27FC236}">
                <a16:creationId xmlns:a16="http://schemas.microsoft.com/office/drawing/2014/main" id="{EB35B0DD-7333-00F9-0FC7-FF5E4C1C7B3F}"/>
              </a:ext>
            </a:extLst>
          </p:cNvPr>
          <p:cNvPicPr>
            <a:picLocks noChangeAspect="1"/>
          </p:cNvPicPr>
          <p:nvPr/>
        </p:nvPicPr>
        <p:blipFill>
          <a:blip r:embed="rId7">
            <a:clrChange>
              <a:clrFrom>
                <a:srgbClr val="263238"/>
              </a:clrFrom>
              <a:clrTo>
                <a:srgbClr val="263238">
                  <a:alpha val="0"/>
                </a:srgbClr>
              </a:clrTo>
            </a:clrChange>
          </a:blip>
          <a:srcRect/>
          <a:stretch/>
        </p:blipFill>
        <p:spPr>
          <a:xfrm>
            <a:off x="7737651" y="1523766"/>
            <a:ext cx="3478509" cy="1595774"/>
          </a:xfrm>
          <a:prstGeom prst="rect">
            <a:avLst/>
          </a:prstGeom>
        </p:spPr>
      </p:pic>
      <p:pic>
        <p:nvPicPr>
          <p:cNvPr id="11" name="Picture 10">
            <a:extLst>
              <a:ext uri="{FF2B5EF4-FFF2-40B4-BE49-F238E27FC236}">
                <a16:creationId xmlns:a16="http://schemas.microsoft.com/office/drawing/2014/main" id="{A969A345-EB9A-9E83-EF79-499A8A4FB22B}"/>
              </a:ext>
            </a:extLst>
          </p:cNvPr>
          <p:cNvPicPr>
            <a:picLocks noChangeAspect="1"/>
          </p:cNvPicPr>
          <p:nvPr/>
        </p:nvPicPr>
        <p:blipFill>
          <a:blip r:embed="rId8">
            <a:clrChange>
              <a:clrFrom>
                <a:srgbClr val="263238"/>
              </a:clrFrom>
              <a:clrTo>
                <a:srgbClr val="263238">
                  <a:alpha val="0"/>
                </a:srgbClr>
              </a:clrTo>
            </a:clrChange>
          </a:blip>
          <a:srcRect/>
          <a:stretch/>
        </p:blipFill>
        <p:spPr>
          <a:xfrm>
            <a:off x="7832684" y="3476005"/>
            <a:ext cx="3288444" cy="1716370"/>
          </a:xfrm>
          <a:prstGeom prst="rect">
            <a:avLst/>
          </a:prstGeom>
        </p:spPr>
      </p:pic>
      <p:pic>
        <p:nvPicPr>
          <p:cNvPr id="12" name="Picture 11" descr="A logo of a globe with a graduation cap&#10;&#10;Description automatically generated">
            <a:extLst>
              <a:ext uri="{FF2B5EF4-FFF2-40B4-BE49-F238E27FC236}">
                <a16:creationId xmlns:a16="http://schemas.microsoft.com/office/drawing/2014/main" id="{50C681BE-3FD9-5213-B173-F27A74DADED6}"/>
              </a:ext>
            </a:extLst>
          </p:cNvPr>
          <p:cNvPicPr>
            <a:picLocks noChangeAspect="1"/>
          </p:cNvPicPr>
          <p:nvPr/>
        </p:nvPicPr>
        <p:blipFill>
          <a:blip r:embed="rId9">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386224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C25491-3B09-4F3E-8C86-936D290E4013}">
  <ds:schemaRefs>
    <ds:schemaRef ds:uri="http://schemas.microsoft.com/sharepoint/v3/contenttype/forms"/>
  </ds:schemaRefs>
</ds:datastoreItem>
</file>

<file path=customXml/itemProps2.xml><?xml version="1.0" encoding="utf-8"?>
<ds:datastoreItem xmlns:ds="http://schemas.openxmlformats.org/officeDocument/2006/customXml" ds:itemID="{F4D5854E-F453-4846-A87D-6EF3DCF73E3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736</TotalTime>
  <Words>1643</Words>
  <Application>Microsoft Office PowerPoint</Application>
  <PresentationFormat>Widescreen</PresentationFormat>
  <Paragraphs>198</Paragraphs>
  <Slides>38</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等线</vt:lpstr>
      <vt:lpstr>Abadi</vt:lpstr>
      <vt:lpstr>Aptos</vt:lpstr>
      <vt:lpstr>Arial</vt:lpstr>
      <vt:lpstr>Calibri</vt:lpstr>
      <vt:lpstr>Posterama</vt:lpstr>
      <vt:lpstr>Posterama Text Black</vt:lpstr>
      <vt:lpstr>Posterama Text SemiBold</vt:lpstr>
      <vt:lpstr>Custom</vt:lpstr>
      <vt:lpstr>IBM HR Data Analysis</vt:lpstr>
      <vt:lpstr>Agenda:</vt:lpstr>
      <vt:lpstr>Who are we ?</vt:lpstr>
      <vt:lpstr>Who are we ?</vt:lpstr>
      <vt:lpstr>What is the Data?</vt:lpstr>
      <vt:lpstr>Data Cleaning Process</vt:lpstr>
      <vt:lpstr>1) Data Cleaning</vt:lpstr>
      <vt:lpstr>Overview of the Data</vt:lpstr>
      <vt:lpstr>Mapping Numeric Values</vt:lpstr>
      <vt:lpstr>Exploring Data Attributes</vt:lpstr>
      <vt:lpstr>2) Charts by Python                       (cleaning):</vt:lpstr>
      <vt:lpstr>PowerPoint Presentation</vt:lpstr>
      <vt:lpstr>PowerPoint Presentation</vt:lpstr>
      <vt:lpstr>PowerPoint Presentation</vt:lpstr>
      <vt:lpstr>PowerPoint Presentation</vt:lpstr>
      <vt:lpstr>PowerPoint Presentation</vt:lpstr>
      <vt:lpstr>PowerPoint Presentation</vt:lpstr>
      <vt:lpstr>Dashboards &amp; Insights</vt:lpstr>
      <vt:lpstr>Employee Insights and Performance Blueprint</vt:lpstr>
      <vt:lpstr>HR Dashboard Homepage</vt:lpstr>
      <vt:lpstr>PowerPoint Presentation</vt:lpstr>
      <vt:lpstr>Attrition Overview</vt:lpstr>
      <vt:lpstr>Employee Count by Job Role / Gender</vt:lpstr>
      <vt:lpstr>Attrition Rate by Job Role</vt:lpstr>
      <vt:lpstr>Work-Life Balance vs. Overtime by Gender</vt:lpstr>
      <vt:lpstr>Employee Distribution by Education Level</vt:lpstr>
      <vt:lpstr>PowerPoint Presentation</vt:lpstr>
      <vt:lpstr>Employee Overview</vt:lpstr>
      <vt:lpstr>Employee Headcount by Department / Gender</vt:lpstr>
      <vt:lpstr>Age Distribution of Employees</vt:lpstr>
      <vt:lpstr>Job Satisfaction Levels</vt:lpstr>
      <vt:lpstr>PowerPoint Presentation</vt:lpstr>
      <vt:lpstr>Attrition Overview</vt:lpstr>
      <vt:lpstr>Employee Growth &amp; Promotion analysis</vt:lpstr>
      <vt:lpstr>Workforce Demographics</vt:lpstr>
      <vt:lpstr>Education Level vs. Department Distribution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محمود يوسف رسلان عبدالحافظ رسلان</dc:creator>
  <cp:lastModifiedBy>محمود يوسف رسلان عبدالحافظ رسلان</cp:lastModifiedBy>
  <cp:revision>9</cp:revision>
  <dcterms:created xsi:type="dcterms:W3CDTF">2024-10-11T21:57:24Z</dcterms:created>
  <dcterms:modified xsi:type="dcterms:W3CDTF">2024-10-13T18:54:26Z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